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5"/>
  </p:notesMasterIdLst>
  <p:handoutMasterIdLst>
    <p:handoutMasterId r:id="rId56"/>
  </p:handoutMasterIdLst>
  <p:sldIdLst>
    <p:sldId id="256" r:id="rId2"/>
    <p:sldId id="381" r:id="rId3"/>
    <p:sldId id="293" r:id="rId4"/>
    <p:sldId id="266" r:id="rId5"/>
    <p:sldId id="397" r:id="rId6"/>
    <p:sldId id="371" r:id="rId7"/>
    <p:sldId id="357" r:id="rId8"/>
    <p:sldId id="321" r:id="rId9"/>
    <p:sldId id="314" r:id="rId10"/>
    <p:sldId id="418" r:id="rId11"/>
    <p:sldId id="419" r:id="rId12"/>
    <p:sldId id="420" r:id="rId13"/>
    <p:sldId id="354" r:id="rId14"/>
    <p:sldId id="423" r:id="rId15"/>
    <p:sldId id="373" r:id="rId16"/>
    <p:sldId id="426" r:id="rId17"/>
    <p:sldId id="427" r:id="rId18"/>
    <p:sldId id="429" r:id="rId19"/>
    <p:sldId id="428" r:id="rId20"/>
    <p:sldId id="425" r:id="rId21"/>
    <p:sldId id="382" r:id="rId22"/>
    <p:sldId id="399" r:id="rId23"/>
    <p:sldId id="380" r:id="rId24"/>
    <p:sldId id="332" r:id="rId25"/>
    <p:sldId id="355" r:id="rId26"/>
    <p:sldId id="392" r:id="rId27"/>
    <p:sldId id="402" r:id="rId28"/>
    <p:sldId id="338" r:id="rId29"/>
    <p:sldId id="356" r:id="rId30"/>
    <p:sldId id="324" r:id="rId31"/>
    <p:sldId id="353" r:id="rId32"/>
    <p:sldId id="346" r:id="rId33"/>
    <p:sldId id="358" r:id="rId34"/>
    <p:sldId id="359" r:id="rId35"/>
    <p:sldId id="333" r:id="rId36"/>
    <p:sldId id="315" r:id="rId37"/>
    <p:sldId id="387" r:id="rId38"/>
    <p:sldId id="411" r:id="rId39"/>
    <p:sldId id="367" r:id="rId40"/>
    <p:sldId id="422" r:id="rId41"/>
    <p:sldId id="361" r:id="rId42"/>
    <p:sldId id="362" r:id="rId43"/>
    <p:sldId id="270" r:id="rId44"/>
    <p:sldId id="395" r:id="rId45"/>
    <p:sldId id="342" r:id="rId46"/>
    <p:sldId id="421" r:id="rId47"/>
    <p:sldId id="291" r:id="rId48"/>
    <p:sldId id="277" r:id="rId49"/>
    <p:sldId id="283" r:id="rId50"/>
    <p:sldId id="292" r:id="rId51"/>
    <p:sldId id="271" r:id="rId52"/>
    <p:sldId id="401" r:id="rId53"/>
    <p:sldId id="384" r:id="rId54"/>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54" autoAdjust="0"/>
  </p:normalViewPr>
  <p:slideViewPr>
    <p:cSldViewPr>
      <p:cViewPr varScale="1">
        <p:scale>
          <a:sx n="100" d="100"/>
          <a:sy n="100" d="100"/>
        </p:scale>
        <p:origin x="-21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55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A666CEEC-BBEB-4ADD-98B3-E50C37238F32}" type="datetimeFigureOut">
              <a:rPr lang="en-US" smtClean="0"/>
              <a:pPr/>
              <a:t>2/4/2009</a:t>
            </a:fld>
            <a:endParaRPr lang="en-GB" dirty="0"/>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8BA1FCDB-43C1-461C-9CFE-AAC36F28841E}" type="slidenum">
              <a:rPr lang="en-GB" smtClean="0"/>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8100" y="0"/>
            <a:ext cx="2944813" cy="495300"/>
          </a:xfrm>
          <a:prstGeom prst="rect">
            <a:avLst/>
          </a:prstGeom>
        </p:spPr>
        <p:txBody>
          <a:bodyPr vert="horz" lIns="91440" tIns="45720" rIns="91440" bIns="45720" rtlCol="0"/>
          <a:lstStyle>
            <a:lvl1pPr algn="r">
              <a:defRPr sz="1200"/>
            </a:lvl1pPr>
          </a:lstStyle>
          <a:p>
            <a:fld id="{CD26610E-80A5-495E-9E4E-78CFCF603764}" type="datetimeFigureOut">
              <a:rPr lang="en-US" smtClean="0"/>
              <a:pPr/>
              <a:t>2/4/2009</a:t>
            </a:fld>
            <a:endParaRPr lang="en-GB" dirty="0"/>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8100" y="9409113"/>
            <a:ext cx="2944813" cy="495300"/>
          </a:xfrm>
          <a:prstGeom prst="rect">
            <a:avLst/>
          </a:prstGeom>
        </p:spPr>
        <p:txBody>
          <a:bodyPr vert="horz" lIns="91440" tIns="45720" rIns="91440" bIns="45720" rtlCol="0" anchor="b"/>
          <a:lstStyle>
            <a:lvl1pPr algn="r">
              <a:defRPr sz="1200"/>
            </a:lvl1pPr>
          </a:lstStyle>
          <a:p>
            <a:fld id="{0E1626E8-9640-4373-870B-719EE12ADCB2}"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4</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 is a very extensional notion of correctness. Does correctness need to be so extensional?</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25</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 establish</a:t>
            </a:r>
            <a:r>
              <a:rPr lang="en-GB" baseline="0" dirty="0" smtClean="0"/>
              <a:t> </a:t>
            </a:r>
            <a:r>
              <a:rPr lang="en-GB" dirty="0" smtClean="0"/>
              <a:t>(Correct) we need to do so in a formal system</a:t>
            </a:r>
            <a:r>
              <a:rPr lang="en-GB" baseline="0" dirty="0" smtClean="0"/>
              <a:t> that relations program constructors and their associated relations that determine their criteria of correctness.</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26</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epistemological challenge: what is the nature of the knowledge</a:t>
            </a:r>
            <a:r>
              <a:rPr lang="en-GB" baseline="0" dirty="0" smtClean="0"/>
              <a:t> obtained form such proofs? </a:t>
            </a:r>
          </a:p>
          <a:p>
            <a:r>
              <a:rPr lang="en-GB" baseline="0" dirty="0" smtClean="0"/>
              <a:t>The </a:t>
            </a:r>
            <a:r>
              <a:rPr lang="en-GB" dirty="0" smtClean="0"/>
              <a:t>empirical challenge: is there always an empirical residue</a:t>
            </a:r>
            <a:r>
              <a:rPr lang="en-GB" baseline="0" dirty="0" smtClean="0"/>
              <a:t>? </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27</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What</a:t>
            </a:r>
            <a:r>
              <a:rPr lang="en-GB" baseline="0" dirty="0" smtClean="0"/>
              <a:t> is it to be </a:t>
            </a:r>
            <a:r>
              <a:rPr lang="en-GB" i="1" baseline="0" dirty="0" smtClean="0"/>
              <a:t>graspable</a:t>
            </a:r>
            <a:r>
              <a:rPr lang="en-GB" baseline="0" dirty="0" smtClean="0"/>
              <a:t>? We shall not address this but assume that we have some intuitive understanding. We take </a:t>
            </a:r>
            <a:r>
              <a:rPr lang="en-GB" i="1" baseline="0" dirty="0" smtClean="0"/>
              <a:t>apriori knowledge </a:t>
            </a:r>
            <a:r>
              <a:rPr lang="en-GB" baseline="0" dirty="0" smtClean="0"/>
              <a:t>to be given only by graspable proofs. The invention of new notation and concepts that are </a:t>
            </a:r>
            <a:r>
              <a:rPr lang="en-GB" i="1" baseline="0" dirty="0" smtClean="0"/>
              <a:t>higher level</a:t>
            </a:r>
            <a:r>
              <a:rPr lang="en-GB" i="0" baseline="0" dirty="0" smtClean="0"/>
              <a:t> enables the construction of proofs that are graspable. Assume that we have a </a:t>
            </a:r>
            <a:r>
              <a:rPr lang="en-GB" baseline="0" dirty="0" smtClean="0"/>
              <a:t>translation of an ungraspable proof into a graspable one. Does this make the old proof graspable? What conditions should be placed upon the translation and its graspability? And that of its correctness proof.</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28</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But what is the exact nature of this?</a:t>
            </a:r>
            <a:r>
              <a:rPr lang="en-GB" baseline="0" dirty="0" smtClean="0"/>
              <a:t> What is being challenged? What is it for the machine to malfunction?</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29</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Suppose that we have a provable correct implementation into machine code. We may then focus on the physical correctness of the generated machine code running on the physical machine. </a:t>
            </a:r>
          </a:p>
          <a:p>
            <a:r>
              <a:rPr lang="en-GB" dirty="0" smtClean="0"/>
              <a:t>The correctness of a physical machine</a:t>
            </a:r>
            <a:r>
              <a:rPr lang="en-GB" baseline="0" dirty="0" smtClean="0"/>
              <a:t> pertains to how the machine code performs on the physical machine: does it do so according to its abstract specification. An testing this performance is an empirical not a mathematical matter.</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30</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Objects means little more than</a:t>
            </a:r>
            <a:r>
              <a:rPr lang="en-GB" baseline="0" dirty="0" smtClean="0"/>
              <a:t> things that can be referred to and talked about</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36</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 physical counterparts of symbolic programs (burnt in silicon) run on physical machines. What is the relationship between the physical  and the symbolic forms?  Indeed, is there a clear distinction between hardware  and software? </a:t>
            </a:r>
          </a:p>
          <a:p>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37</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buFont typeface="+mj-lt"/>
              <a:buAutoNum type="arabicPeriod"/>
            </a:pPr>
            <a:r>
              <a:rPr lang="en-GB" dirty="0" smtClean="0"/>
              <a:t>Dummett suggests that there are criteria for an adequate semantics (at least for Natural Language). </a:t>
            </a:r>
            <a:r>
              <a:rPr lang="en-GB" i="1" dirty="0" smtClean="0"/>
              <a:t>It must deliver the correct truth conditions</a:t>
            </a:r>
          </a:p>
          <a:p>
            <a:pPr marL="514350" indent="-514350">
              <a:buFont typeface="+mj-lt"/>
              <a:buAutoNum type="arabicPeriod"/>
            </a:pPr>
            <a:r>
              <a:rPr lang="en-GB" i="1" dirty="0" smtClean="0"/>
              <a:t>It must provide a plausible explanation of what it is that a users understanding of the language consists in</a:t>
            </a:r>
          </a:p>
          <a:p>
            <a:pPr marL="514350" indent="-514350">
              <a:buFont typeface="+mj-lt"/>
              <a:buAutoNum type="arabicPeriod"/>
            </a:pPr>
            <a:r>
              <a:rPr lang="en-GB" i="1" dirty="0" smtClean="0"/>
              <a:t>And it must be comprehensible how someone might acquire that understanding of the language</a:t>
            </a:r>
          </a:p>
        </p:txBody>
      </p:sp>
      <p:sp>
        <p:nvSpPr>
          <p:cNvPr id="4" name="Slide Number Placeholder 3"/>
          <p:cNvSpPr>
            <a:spLocks noGrp="1"/>
          </p:cNvSpPr>
          <p:nvPr>
            <p:ph type="sldNum" sz="quarter" idx="10"/>
          </p:nvPr>
        </p:nvSpPr>
        <p:spPr/>
        <p:txBody>
          <a:bodyPr/>
          <a:lstStyle/>
          <a:p>
            <a:fld id="{0E1626E8-9640-4373-870B-719EE12ADCB2}" type="slidenum">
              <a:rPr lang="en-GB" smtClean="0"/>
              <a:pPr/>
              <a:t>38</a:t>
            </a:fld>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Does it make sense to ask </a:t>
            </a:r>
            <a:r>
              <a:rPr lang="en-GB" i="1" dirty="0" smtClean="0"/>
              <a:t>what is a type</a:t>
            </a:r>
            <a:r>
              <a:rPr lang="en-GB" dirty="0" smtClean="0"/>
              <a:t>? Better to ask:</a:t>
            </a:r>
            <a:r>
              <a:rPr lang="en-GB" baseline="0" dirty="0" smtClean="0"/>
              <a:t> how do computer scientists use the notion and how can this best be formalised? Indeed there might be several stages involving more and more axioms. </a:t>
            </a:r>
            <a:r>
              <a:rPr lang="en-GB" sz="1200" dirty="0" smtClean="0"/>
              <a:t>The physical counterparts of symbolic programs (burnt in silicon) run on physical machines. What is the relationship between the physical  and the symbolic forms?  Indeed, is there a clear distinction between hardware  and software? </a:t>
            </a:r>
          </a:p>
          <a:p>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39</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It</a:t>
            </a:r>
            <a:r>
              <a:rPr lang="en-GB" baseline="0" dirty="0" smtClean="0"/>
              <a:t> is clear that mathematics, experimentation and design are all present in the practice of CS. But is this really that different to. For example, mechanical engineering?</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5</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Does practical</a:t>
            </a:r>
            <a:r>
              <a:rPr lang="en-GB" baseline="0" dirty="0" smtClean="0"/>
              <a:t> knowledge have some propositional content and visa versa?</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42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CS raises new twists on problems that arise in most areas of philosophy</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6</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7</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Presumably some of the information necessary</a:t>
            </a:r>
            <a:r>
              <a:rPr lang="en-GB" baseline="0" dirty="0" smtClean="0"/>
              <a:t> </a:t>
            </a:r>
            <a:r>
              <a:rPr lang="en-GB" dirty="0" smtClean="0"/>
              <a:t>to use the language to construct </a:t>
            </a:r>
            <a:r>
              <a:rPr lang="en-GB" i="1" dirty="0" smtClean="0"/>
              <a:t>correct</a:t>
            </a:r>
            <a:r>
              <a:rPr lang="en-GB" dirty="0" smtClean="0"/>
              <a:t> programs. Indeed, it must go some way to determining what the latter is</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9</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t>There can be no notion of the machine malfunctioning: it just does what it does. </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11</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dirty="0" smtClean="0"/>
              <a:t>Does this depend only on whether the program is intended to be uniformly derived from the specification</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22</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We shall focus on the problem of correctness.</a:t>
            </a:r>
            <a:r>
              <a:rPr lang="en-GB" baseline="0" dirty="0" smtClean="0"/>
              <a:t> This has been one of the central question in the literature. It connects with issues in the philosophy of mathematics. </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23</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There are many styles of formal specification but the</a:t>
            </a:r>
            <a:r>
              <a:rPr lang="en-GB" baseline="0" dirty="0" smtClean="0"/>
              <a:t> philosophical concerns are pretty neutral with regard to the particular one chosen</a:t>
            </a:r>
            <a:endParaRPr lang="en-GB" dirty="0"/>
          </a:p>
        </p:txBody>
      </p:sp>
      <p:sp>
        <p:nvSpPr>
          <p:cNvPr id="4" name="Slide Number Placeholder 3"/>
          <p:cNvSpPr>
            <a:spLocks noGrp="1"/>
          </p:cNvSpPr>
          <p:nvPr>
            <p:ph type="sldNum" sz="quarter" idx="10"/>
          </p:nvPr>
        </p:nvSpPr>
        <p:spPr/>
        <p:txBody>
          <a:bodyPr/>
          <a:lstStyle/>
          <a:p>
            <a:fld id="{0E1626E8-9640-4373-870B-719EE12ADCB2}" type="slidenum">
              <a:rPr lang="en-GB" smtClean="0"/>
              <a:pPr/>
              <a:t>24</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CC4AE26-4686-491B-A1D7-7855D53E5CD6}" type="datetimeFigureOut">
              <a:rPr lang="en-US" smtClean="0"/>
              <a:pPr/>
              <a:t>2/4/2009</a:t>
            </a:fld>
            <a:endParaRPr lang="en-GB" dirty="0"/>
          </a:p>
        </p:txBody>
      </p:sp>
      <p:sp>
        <p:nvSpPr>
          <p:cNvPr id="19" name="Footer Placeholder 18"/>
          <p:cNvSpPr>
            <a:spLocks noGrp="1"/>
          </p:cNvSpPr>
          <p:nvPr>
            <p:ph type="ftr" sz="quarter" idx="11"/>
          </p:nvPr>
        </p:nvSpPr>
        <p:spPr/>
        <p:txBody>
          <a:bodyPr/>
          <a:lstStyle/>
          <a:p>
            <a:endParaRPr lang="en-GB" dirty="0"/>
          </a:p>
        </p:txBody>
      </p:sp>
      <p:sp>
        <p:nvSpPr>
          <p:cNvPr id="27" name="Slide Number Placeholder 26"/>
          <p:cNvSpPr>
            <a:spLocks noGrp="1"/>
          </p:cNvSpPr>
          <p:nvPr>
            <p:ph type="sldNum" sz="quarter" idx="12"/>
          </p:nvPr>
        </p:nvSpPr>
        <p:spPr/>
        <p:txBody>
          <a:bodyPr/>
          <a:lstStyle/>
          <a:p>
            <a:fld id="{C6B62B6F-9F34-46A9-A16A-BA2FF2DE6D27}"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C4AE26-4686-491B-A1D7-7855D53E5CD6}" type="datetimeFigureOut">
              <a:rPr lang="en-US" smtClean="0"/>
              <a:pPr/>
              <a:t>2/4/2009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6B62B6F-9F34-46A9-A16A-BA2FF2DE6D27}"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C4AE26-4686-491B-A1D7-7855D53E5CD6}" type="datetimeFigureOut">
              <a:rPr lang="en-US" smtClean="0"/>
              <a:pPr/>
              <a:t>2/4/2009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6B62B6F-9F34-46A9-A16A-BA2FF2DE6D27}"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C4AE26-4686-491B-A1D7-7855D53E5CD6}" type="datetimeFigureOut">
              <a:rPr lang="en-US" smtClean="0"/>
              <a:pPr/>
              <a:t>2/4/2009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6B62B6F-9F34-46A9-A16A-BA2FF2DE6D27}"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CC4AE26-4686-491B-A1D7-7855D53E5CD6}" type="datetimeFigureOut">
              <a:rPr lang="en-US" smtClean="0"/>
              <a:pPr/>
              <a:t>2/4/2009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6B62B6F-9F34-46A9-A16A-BA2FF2DE6D27}"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C4AE26-4686-491B-A1D7-7855D53E5CD6}" type="datetimeFigureOut">
              <a:rPr lang="en-US" smtClean="0"/>
              <a:pPr/>
              <a:t>2/4/2009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6B62B6F-9F34-46A9-A16A-BA2FF2DE6D27}"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CC4AE26-4686-491B-A1D7-7855D53E5CD6}" type="datetimeFigureOut">
              <a:rPr lang="en-US" smtClean="0"/>
              <a:pPr/>
              <a:t>2/4/2009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6B62B6F-9F34-46A9-A16A-BA2FF2DE6D27}"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CC4AE26-4686-491B-A1D7-7855D53E5CD6}" type="datetimeFigureOut">
              <a:rPr lang="en-US" smtClean="0"/>
              <a:pPr/>
              <a:t>2/4/2009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6B62B6F-9F34-46A9-A16A-BA2FF2DE6D27}"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C4AE26-4686-491B-A1D7-7855D53E5CD6}" type="datetimeFigureOut">
              <a:rPr lang="en-US" smtClean="0"/>
              <a:pPr/>
              <a:t>2/4/2009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6B62B6F-9F34-46A9-A16A-BA2FF2DE6D27}"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C4AE26-4686-491B-A1D7-7855D53E5CD6}" type="datetimeFigureOut">
              <a:rPr lang="en-US" smtClean="0"/>
              <a:pPr/>
              <a:t>2/4/2009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6B62B6F-9F34-46A9-A16A-BA2FF2DE6D27}"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CC4AE26-4686-491B-A1D7-7855D53E5CD6}" type="datetimeFigureOut">
              <a:rPr lang="en-US" smtClean="0"/>
              <a:pPr/>
              <a:t>2/4/2009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8077200" y="6356350"/>
            <a:ext cx="609600" cy="365125"/>
          </a:xfrm>
        </p:spPr>
        <p:txBody>
          <a:bodyPr/>
          <a:lstStyle/>
          <a:p>
            <a:fld id="{C6B62B6F-9F34-46A9-A16A-BA2FF2DE6D27}" type="slidenum">
              <a:rPr lang="en-GB" smtClean="0"/>
              <a:pPr/>
              <a:t>‹#›</a:t>
            </a:fld>
            <a:endParaRPr lang="en-GB"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CC4AE26-4686-491B-A1D7-7855D53E5CD6}" type="datetimeFigureOut">
              <a:rPr lang="en-US" smtClean="0"/>
              <a:pPr/>
              <a:t>2/4/2009</a:t>
            </a:fld>
            <a:endParaRPr lang="en-GB"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6B62B6F-9F34-46A9-A16A-BA2FF2DE6D27}" type="slidenum">
              <a:rPr lang="en-GB" smtClean="0"/>
              <a:pPr/>
              <a:t>‹#›</a:t>
            </a:fld>
            <a:endParaRPr lang="en-GB"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071678"/>
            <a:ext cx="7858180" cy="1785942"/>
          </a:xfrm>
        </p:spPr>
        <p:txBody>
          <a:bodyPr>
            <a:normAutofit fontScale="90000"/>
          </a:bodyPr>
          <a:lstStyle/>
          <a:p>
            <a:pPr algn="ctr"/>
            <a:r>
              <a:rPr lang="en-GB" dirty="0" smtClean="0">
                <a:latin typeface="Arial" pitchFamily="34" charset="0"/>
                <a:cs typeface="Arial" pitchFamily="34" charset="0"/>
              </a:rPr>
              <a:t>TOWARDS A PHILOSOPHY OF COMPUTER SCIENCE</a:t>
            </a:r>
            <a:endParaRPr lang="en-GB"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04" y="1000108"/>
            <a:ext cx="5429288" cy="785810"/>
          </a:xfrm>
        </p:spPr>
        <p:txBody>
          <a:bodyPr>
            <a:normAutofit/>
          </a:bodyPr>
          <a:lstStyle/>
          <a:p>
            <a:pPr algn="ctr"/>
            <a:r>
              <a:rPr lang="en-GB" sz="3600" dirty="0" smtClean="0"/>
              <a:t>Approaches to Semantics</a:t>
            </a:r>
            <a:endParaRPr lang="en-GB" sz="3600" dirty="0"/>
          </a:p>
        </p:txBody>
      </p:sp>
      <p:sp>
        <p:nvSpPr>
          <p:cNvPr id="3" name="Content Placeholder 2"/>
          <p:cNvSpPr>
            <a:spLocks noGrp="1"/>
          </p:cNvSpPr>
          <p:nvPr>
            <p:ph idx="1"/>
          </p:nvPr>
        </p:nvSpPr>
        <p:spPr>
          <a:xfrm>
            <a:off x="285720" y="2143116"/>
            <a:ext cx="8229600" cy="3929090"/>
          </a:xfrm>
        </p:spPr>
        <p:txBody>
          <a:bodyPr>
            <a:normAutofit/>
          </a:bodyPr>
          <a:lstStyle/>
          <a:p>
            <a:pPr>
              <a:buNone/>
            </a:pPr>
            <a:r>
              <a:rPr lang="en-GB" sz="2800" dirty="0" smtClean="0"/>
              <a:t>   </a:t>
            </a:r>
          </a:p>
          <a:p>
            <a:pPr marL="514350" indent="-514350">
              <a:buFont typeface="+mj-lt"/>
              <a:buAutoNum type="arabicPeriod"/>
            </a:pPr>
            <a:r>
              <a:rPr lang="en-GB" sz="2800" dirty="0" smtClean="0"/>
              <a:t>Physical Machine</a:t>
            </a:r>
          </a:p>
          <a:p>
            <a:pPr marL="514350" indent="-514350">
              <a:buFont typeface="+mj-lt"/>
              <a:buAutoNum type="arabicPeriod"/>
            </a:pPr>
            <a:r>
              <a:rPr lang="en-GB" sz="2800" dirty="0" smtClean="0"/>
              <a:t>Natural language interpretation</a:t>
            </a:r>
          </a:p>
          <a:p>
            <a:pPr marL="514350" indent="-514350">
              <a:buFont typeface="+mj-lt"/>
              <a:buAutoNum type="arabicPeriod"/>
            </a:pPr>
            <a:r>
              <a:rPr lang="en-GB" sz="2800" dirty="0" smtClean="0"/>
              <a:t>A translation into a (known) Programming Language</a:t>
            </a:r>
          </a:p>
          <a:p>
            <a:pPr marL="514350" indent="-514350">
              <a:buFont typeface="+mj-lt"/>
              <a:buAutoNum type="arabicPeriod"/>
            </a:pPr>
            <a:r>
              <a:rPr lang="en-GB" sz="2800" dirty="0" smtClean="0"/>
              <a:t>A mathematical account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2976" y="785794"/>
            <a:ext cx="6715172" cy="704104"/>
          </a:xfrm>
        </p:spPr>
        <p:txBody>
          <a:bodyPr>
            <a:normAutofit fontScale="90000"/>
          </a:bodyPr>
          <a:lstStyle/>
          <a:p>
            <a:pPr algn="ctr"/>
            <a:r>
              <a:rPr lang="en-GB" dirty="0" smtClean="0"/>
              <a:t>Machine Semantics</a:t>
            </a:r>
            <a:endParaRPr lang="en-GB" dirty="0"/>
          </a:p>
        </p:txBody>
      </p:sp>
      <p:sp>
        <p:nvSpPr>
          <p:cNvPr id="6" name="Content Placeholder 5"/>
          <p:cNvSpPr>
            <a:spLocks noGrp="1"/>
          </p:cNvSpPr>
          <p:nvPr>
            <p:ph idx="1"/>
          </p:nvPr>
        </p:nvSpPr>
        <p:spPr>
          <a:xfrm>
            <a:off x="457200" y="1785926"/>
            <a:ext cx="8229600" cy="3582519"/>
          </a:xfrm>
          <a:prstGeom prst="rect">
            <a:avLst/>
          </a:prstGeom>
        </p:spPr>
        <p:txBody>
          <a:bodyPr wrap="square">
            <a:spAutoFit/>
          </a:bodyPr>
          <a:lstStyle/>
          <a:p>
            <a:r>
              <a:rPr lang="en-GB" sz="1800" b="1" dirty="0" smtClean="0"/>
              <a:t>One popular view is that </a:t>
            </a:r>
            <a:r>
              <a:rPr lang="en-GB" sz="1800" b="1" i="1" dirty="0" smtClean="0"/>
              <a:t>the</a:t>
            </a:r>
            <a:r>
              <a:rPr lang="en-GB" sz="1800" b="1" dirty="0" smtClean="0"/>
              <a:t> semantic account is supplied by an implementation on </a:t>
            </a:r>
            <a:r>
              <a:rPr lang="en-GB" sz="1800" b="1" i="1" dirty="0" smtClean="0"/>
              <a:t>physical</a:t>
            </a:r>
            <a:r>
              <a:rPr lang="en-GB" sz="1800" b="1" dirty="0" smtClean="0"/>
              <a:t> machine </a:t>
            </a:r>
            <a:r>
              <a:rPr lang="en-GB" sz="1800" dirty="0" smtClean="0"/>
              <a:t>i.e., the intended meaning is to be given by the</a:t>
            </a:r>
            <a:r>
              <a:rPr lang="en-GB" sz="1800" i="1" dirty="0" smtClean="0"/>
              <a:t> </a:t>
            </a:r>
            <a:r>
              <a:rPr lang="en-GB" sz="1800" dirty="0" smtClean="0"/>
              <a:t>actual</a:t>
            </a:r>
            <a:r>
              <a:rPr lang="en-GB" sz="1800" i="1" dirty="0" smtClean="0"/>
              <a:t> </a:t>
            </a:r>
            <a:r>
              <a:rPr lang="en-GB" sz="1800" dirty="0" smtClean="0"/>
              <a:t>effect on the state of a physical machine.</a:t>
            </a:r>
          </a:p>
          <a:p>
            <a:r>
              <a:rPr lang="en-GB" sz="1800" dirty="0" smtClean="0"/>
              <a:t>Consider  a device found in nature with red and yellow buttons. In order to discover what the yellow button does we push it. We observe that the yellow button moves the head. </a:t>
            </a:r>
          </a:p>
          <a:p>
            <a:r>
              <a:rPr lang="en-GB" sz="1800" dirty="0" smtClean="0"/>
              <a:t>But designed machines are not like that. They are designed with a purpose that is independently specified. The meaning for the instruction </a:t>
            </a:r>
            <a:r>
              <a:rPr lang="en-GB" sz="1800" i="1" dirty="0" smtClean="0"/>
              <a:t>push the yellow button</a:t>
            </a:r>
            <a:r>
              <a:rPr lang="en-GB" sz="1800" dirty="0" smtClean="0"/>
              <a:t> must be given independently of the physical machine. Without this there can be no notion of the machine malfunctioning  (not meeting the designers intentions): it just does what it does.</a:t>
            </a:r>
          </a:p>
          <a:p>
            <a:r>
              <a:rPr lang="en-GB" sz="1800" dirty="0" smtClean="0"/>
              <a:t>But how is such an independent specification to be given?</a:t>
            </a:r>
            <a:endParaRPr lang="en-GB"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857232"/>
            <a:ext cx="6500858" cy="1275608"/>
          </a:xfrm>
        </p:spPr>
        <p:txBody>
          <a:bodyPr>
            <a:normAutofit/>
          </a:bodyPr>
          <a:lstStyle/>
          <a:p>
            <a:pPr algn="ctr"/>
            <a:r>
              <a:rPr lang="en-GB" dirty="0" smtClean="0"/>
              <a:t>Natural </a:t>
            </a:r>
            <a:r>
              <a:rPr lang="en-GB" dirty="0" smtClean="0"/>
              <a:t>Language</a:t>
            </a:r>
            <a:endParaRPr lang="en-GB" dirty="0"/>
          </a:p>
        </p:txBody>
      </p:sp>
      <p:sp>
        <p:nvSpPr>
          <p:cNvPr id="3" name="Content Placeholder 2"/>
          <p:cNvSpPr>
            <a:spLocks noGrp="1"/>
          </p:cNvSpPr>
          <p:nvPr>
            <p:ph idx="1"/>
          </p:nvPr>
        </p:nvSpPr>
        <p:spPr>
          <a:xfrm>
            <a:off x="857224" y="2357430"/>
            <a:ext cx="7429552" cy="3571900"/>
          </a:xfrm>
        </p:spPr>
        <p:txBody>
          <a:bodyPr>
            <a:normAutofit/>
          </a:bodyPr>
          <a:lstStyle/>
          <a:p>
            <a:r>
              <a:rPr lang="en-GB" sz="2000" dirty="0" smtClean="0"/>
              <a:t>Consider the NL specification</a:t>
            </a:r>
          </a:p>
          <a:p>
            <a:pPr algn="ctr">
              <a:buNone/>
            </a:pPr>
            <a:r>
              <a:rPr lang="en-GB" sz="2000" i="1" dirty="0" smtClean="0"/>
              <a:t>push the yellow button </a:t>
            </a:r>
            <a:r>
              <a:rPr lang="en-GB" sz="2000" b="1" i="1" dirty="0" smtClean="0"/>
              <a:t>means </a:t>
            </a:r>
            <a:r>
              <a:rPr lang="en-GB" sz="2000" i="1" dirty="0" smtClean="0"/>
              <a:t>move the head forward </a:t>
            </a:r>
          </a:p>
          <a:p>
            <a:pPr marL="0" indent="0">
              <a:buNone/>
            </a:pPr>
            <a:r>
              <a:rPr lang="en-GB" sz="2000" dirty="0" smtClean="0"/>
              <a:t>Here the semantics of the instruction given in a natural language.</a:t>
            </a:r>
          </a:p>
          <a:p>
            <a:pPr marL="0" indent="0">
              <a:buNone/>
            </a:pPr>
            <a:endParaRPr lang="en-GB" sz="2000" dirty="0" smtClean="0"/>
          </a:p>
          <a:p>
            <a:pPr marL="0" indent="0"/>
            <a:r>
              <a:rPr lang="en-GB" sz="2000" dirty="0" smtClean="0"/>
              <a:t> For example, we might specify that </a:t>
            </a:r>
          </a:p>
          <a:p>
            <a:pPr marL="0" indent="0" algn="ctr">
              <a:buNone/>
            </a:pPr>
            <a:r>
              <a:rPr lang="en-GB" sz="2000" i="1" dirty="0" smtClean="0"/>
              <a:t>If B then C else D </a:t>
            </a:r>
            <a:r>
              <a:rPr lang="en-GB" sz="2000" b="1" i="1" dirty="0" smtClean="0"/>
              <a:t>means</a:t>
            </a:r>
            <a:r>
              <a:rPr lang="en-GB" sz="2000" i="1" dirty="0" smtClean="0"/>
              <a:t> Test B. If true then run C. If B is false then run D</a:t>
            </a:r>
          </a:p>
          <a:p>
            <a:pPr marL="0" indent="0"/>
            <a:r>
              <a:rPr lang="en-GB" sz="2000" dirty="0" smtClean="0"/>
              <a:t> But what do </a:t>
            </a:r>
            <a:r>
              <a:rPr lang="en-GB" sz="2000" i="1" dirty="0" smtClean="0"/>
              <a:t>test </a:t>
            </a:r>
            <a:r>
              <a:rPr lang="en-GB" sz="2000" dirty="0" smtClean="0"/>
              <a:t>and</a:t>
            </a:r>
            <a:r>
              <a:rPr lang="en-GB" sz="2000" i="1" dirty="0" smtClean="0"/>
              <a:t> run </a:t>
            </a:r>
            <a:r>
              <a:rPr lang="en-GB" sz="2000" dirty="0" smtClean="0"/>
              <a:t>mean</a:t>
            </a:r>
            <a:r>
              <a:rPr lang="en-GB" sz="2000" i="1" dirty="0" smtClean="0"/>
              <a:t>? </a:t>
            </a:r>
            <a:r>
              <a:rPr lang="en-GB" sz="2000" dirty="0" smtClean="0"/>
              <a:t>These words are vague and so cannot really pin down the meaning of an artificial language. </a:t>
            </a:r>
          </a:p>
          <a:p>
            <a:pPr marL="0" indent="0" algn="ctr">
              <a:buNone/>
            </a:pPr>
            <a:endParaRPr lang="en-GB"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22"/>
            <a:ext cx="8229600" cy="632666"/>
          </a:xfrm>
        </p:spPr>
        <p:txBody>
          <a:bodyPr>
            <a:noAutofit/>
          </a:bodyPr>
          <a:lstStyle/>
          <a:p>
            <a:pPr algn="ctr"/>
            <a:r>
              <a:rPr lang="en-GB" sz="4800" dirty="0" smtClean="0"/>
              <a:t>Metacircular Interpreters</a:t>
            </a:r>
          </a:p>
        </p:txBody>
      </p:sp>
      <p:sp>
        <p:nvSpPr>
          <p:cNvPr id="3" name="Content Placeholder 2"/>
          <p:cNvSpPr>
            <a:spLocks noGrp="1"/>
          </p:cNvSpPr>
          <p:nvPr>
            <p:ph idx="1"/>
          </p:nvPr>
        </p:nvSpPr>
        <p:spPr>
          <a:xfrm>
            <a:off x="357158" y="2285992"/>
            <a:ext cx="8229600" cy="3500462"/>
          </a:xfrm>
        </p:spPr>
        <p:txBody>
          <a:bodyPr>
            <a:normAutofit fontScale="92500" lnSpcReduction="10000"/>
          </a:bodyPr>
          <a:lstStyle/>
          <a:p>
            <a:r>
              <a:rPr lang="en-GB" dirty="0" smtClean="0"/>
              <a:t>Defined via an interpretation into another programming language (or a subset of the source one)</a:t>
            </a:r>
          </a:p>
          <a:p>
            <a:pPr>
              <a:buNone/>
            </a:pPr>
            <a:r>
              <a:rPr lang="en-GB" dirty="0" smtClean="0"/>
              <a:t>                           L₁</a:t>
            </a:r>
            <a:r>
              <a:rPr lang="en-GB" dirty="0" smtClean="0">
                <a:sym typeface="Symbol"/>
              </a:rPr>
              <a:t></a:t>
            </a:r>
            <a:r>
              <a:rPr lang="en-GB" dirty="0" smtClean="0"/>
              <a:t>L₂</a:t>
            </a:r>
          </a:p>
          <a:p>
            <a:r>
              <a:rPr lang="en-GB" dirty="0" smtClean="0"/>
              <a:t>Here the second language is intended to provide the meaning of the first. </a:t>
            </a:r>
          </a:p>
          <a:p>
            <a:r>
              <a:rPr lang="en-GB" dirty="0" smtClean="0"/>
              <a:t>There are two objections:</a:t>
            </a:r>
          </a:p>
          <a:p>
            <a:pPr marL="514350" indent="-514350">
              <a:buFont typeface="+mj-lt"/>
              <a:buAutoNum type="arabicPeriod"/>
            </a:pPr>
            <a:r>
              <a:rPr lang="en-GB" dirty="0" smtClean="0"/>
              <a:t>Infinite regress: Kripke’s Wittgenstein (later)</a:t>
            </a:r>
            <a:br>
              <a:rPr lang="en-GB" dirty="0" smtClean="0"/>
            </a:br>
            <a:r>
              <a:rPr lang="en-GB" dirty="0" smtClean="0"/>
              <a:t> L₁</a:t>
            </a:r>
            <a:r>
              <a:rPr lang="en-GB" dirty="0" smtClean="0">
                <a:sym typeface="Symbol"/>
              </a:rPr>
              <a:t></a:t>
            </a:r>
            <a:r>
              <a:rPr lang="en-GB" dirty="0" smtClean="0"/>
              <a:t>L₂</a:t>
            </a:r>
            <a:r>
              <a:rPr lang="en-GB" dirty="0" smtClean="0">
                <a:sym typeface="Symbol"/>
              </a:rPr>
              <a:t></a:t>
            </a:r>
            <a:r>
              <a:rPr lang="en-GB" dirty="0" smtClean="0"/>
              <a:t>L₃</a:t>
            </a:r>
            <a:r>
              <a:rPr lang="en-GB" dirty="0" smtClean="0">
                <a:sym typeface="Symbol"/>
              </a:rPr>
              <a:t></a:t>
            </a:r>
            <a:r>
              <a:rPr lang="en-GB" dirty="0" smtClean="0"/>
              <a:t>L₄...........</a:t>
            </a:r>
          </a:p>
          <a:p>
            <a:pPr marL="514350" indent="-514350">
              <a:buFont typeface="+mj-lt"/>
              <a:buAutoNum type="arabicPeriod"/>
            </a:pPr>
            <a:r>
              <a:rPr lang="en-GB" dirty="0" smtClean="0"/>
              <a:t>Logical Requirement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Logical Requirements</a:t>
            </a:r>
            <a:endParaRPr lang="en-GB" dirty="0"/>
          </a:p>
        </p:txBody>
      </p:sp>
      <p:sp>
        <p:nvSpPr>
          <p:cNvPr id="3" name="Content Placeholder 2"/>
          <p:cNvSpPr>
            <a:spLocks noGrp="1"/>
          </p:cNvSpPr>
          <p:nvPr>
            <p:ph idx="1"/>
          </p:nvPr>
        </p:nvSpPr>
        <p:spPr>
          <a:xfrm>
            <a:off x="457200" y="1935480"/>
            <a:ext cx="8229600" cy="3779536"/>
          </a:xfrm>
        </p:spPr>
        <p:txBody>
          <a:bodyPr>
            <a:normAutofit/>
          </a:bodyPr>
          <a:lstStyle/>
          <a:p>
            <a:r>
              <a:rPr lang="en-GB" dirty="0" smtClean="0"/>
              <a:t>Such accounts do not easily support argumentation and exploration of the properties of the language and programs written in it.</a:t>
            </a:r>
          </a:p>
          <a:p>
            <a:r>
              <a:rPr lang="en-GB" dirty="0" smtClean="0"/>
              <a:t>We need to be able to reason about programs and articulate and establish their properties. </a:t>
            </a:r>
          </a:p>
          <a:p>
            <a:r>
              <a:rPr lang="en-GB" dirty="0" smtClean="0"/>
              <a:t>There is no mathematics here.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Mathematical Accounts</a:t>
            </a:r>
            <a:endParaRPr lang="en-GB" dirty="0"/>
          </a:p>
        </p:txBody>
      </p:sp>
      <p:sp>
        <p:nvSpPr>
          <p:cNvPr id="3" name="Content Placeholder 2"/>
          <p:cNvSpPr>
            <a:spLocks noGrp="1"/>
          </p:cNvSpPr>
          <p:nvPr>
            <p:ph idx="1"/>
          </p:nvPr>
        </p:nvSpPr>
        <p:spPr>
          <a:xfrm>
            <a:off x="1357290" y="3000372"/>
            <a:ext cx="6286544" cy="2643206"/>
          </a:xfrm>
          <a:ln>
            <a:noFill/>
          </a:ln>
        </p:spPr>
        <p:style>
          <a:lnRef idx="2">
            <a:schemeClr val="accent3"/>
          </a:lnRef>
          <a:fillRef idx="1001">
            <a:schemeClr val="lt1"/>
          </a:fillRef>
          <a:effectRef idx="0">
            <a:schemeClr val="accent3"/>
          </a:effectRef>
          <a:fontRef idx="minor">
            <a:schemeClr val="dk1"/>
          </a:fontRef>
        </p:style>
        <p:txBody>
          <a:bodyPr>
            <a:normAutofit fontScale="250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buNone/>
            </a:pPr>
            <a:r>
              <a:rPr lang="en-GB" sz="9000" dirty="0" smtClean="0">
                <a:solidFill>
                  <a:schemeClr val="tx1"/>
                </a:solidFill>
              </a:rPr>
              <a:t>Interpretation into mathematical framework. There are different approaches:</a:t>
            </a:r>
          </a:p>
          <a:p>
            <a:pPr>
              <a:buNone/>
            </a:pPr>
            <a:endParaRPr lang="en-GB" sz="9000" dirty="0" smtClean="0">
              <a:solidFill>
                <a:schemeClr val="tx1"/>
              </a:solidFill>
            </a:endParaRPr>
          </a:p>
          <a:p>
            <a:pPr marL="514350" indent="-514350">
              <a:buFont typeface="+mj-lt"/>
              <a:buAutoNum type="arabicPeriod"/>
            </a:pPr>
            <a:r>
              <a:rPr lang="en-GB" sz="9000" dirty="0" smtClean="0">
                <a:solidFill>
                  <a:schemeClr val="tx1"/>
                </a:solidFill>
              </a:rPr>
              <a:t>Operational</a:t>
            </a:r>
          </a:p>
          <a:p>
            <a:pPr marL="514350" indent="-514350">
              <a:buFont typeface="+mj-lt"/>
              <a:buAutoNum type="arabicPeriod"/>
            </a:pPr>
            <a:r>
              <a:rPr lang="en-GB" sz="9000" dirty="0" smtClean="0">
                <a:solidFill>
                  <a:schemeClr val="tx1"/>
                </a:solidFill>
              </a:rPr>
              <a:t>Denotational</a:t>
            </a:r>
            <a:r>
              <a:rPr lang="en-GB" sz="9000" u="sng" dirty="0" smtClean="0">
                <a:solidFill>
                  <a:schemeClr val="tx1"/>
                </a:solidFill>
              </a:rPr>
              <a:t> </a:t>
            </a:r>
            <a:endParaRPr lang="en-GB" sz="9000" dirty="0" smtClean="0">
              <a:solidFill>
                <a:schemeClr val="tx1"/>
              </a:solidFill>
            </a:endParaRPr>
          </a:p>
          <a:p>
            <a:pPr marL="514350" indent="-514350">
              <a:buFont typeface="+mj-lt"/>
              <a:buAutoNum type="arabicPeriod"/>
            </a:pPr>
            <a:r>
              <a:rPr lang="en-GB" sz="9000" dirty="0" smtClean="0">
                <a:solidFill>
                  <a:schemeClr val="tx1"/>
                </a:solidFill>
              </a:rPr>
              <a:t>Axiomatic</a:t>
            </a:r>
          </a:p>
          <a:p>
            <a:pPr marL="514350" indent="-514350">
              <a:buFont typeface="+mj-lt"/>
              <a:buAutoNum type="arabicPeriod"/>
            </a:pPr>
            <a:r>
              <a:rPr lang="en-GB" sz="9000" dirty="0" smtClean="0">
                <a:solidFill>
                  <a:schemeClr val="tx1"/>
                </a:solidFill>
              </a:rPr>
              <a:t>Game theoretic and Full abstraction</a:t>
            </a:r>
          </a:p>
          <a:p>
            <a:pPr marL="514350" indent="-514350">
              <a:buFont typeface="+mj-lt"/>
              <a:buAutoNum type="arabicPeriod"/>
            </a:pPr>
            <a:endParaRPr lang="en-GB"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514350" indent="-514350">
              <a:buFont typeface="+mj-lt"/>
              <a:buAutoNum type="arabicPeriod"/>
            </a:pPr>
            <a:endParaRPr lang="en-GB"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514350" indent="-514350">
              <a:buNone/>
            </a:pPr>
            <a:endParaRPr lang="en-GB"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514350" indent="-514350">
              <a:buNone/>
            </a:pPr>
            <a:endParaRPr lang="en-GB"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endParaRPr lang="en-GB"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Operational Semantics</a:t>
            </a:r>
            <a:endParaRPr lang="en-GB" dirty="0"/>
          </a:p>
        </p:txBody>
      </p:sp>
      <p:sp>
        <p:nvSpPr>
          <p:cNvPr id="4" name="Content Placeholder 3"/>
          <p:cNvSpPr>
            <a:spLocks noGrp="1"/>
          </p:cNvSpPr>
          <p:nvPr>
            <p:ph idx="1"/>
          </p:nvPr>
        </p:nvSpPr>
        <p:spPr>
          <a:xfrm>
            <a:off x="457200" y="1935480"/>
            <a:ext cx="8229600" cy="3708098"/>
          </a:xfrm>
        </p:spPr>
        <p:txBody>
          <a:bodyPr>
            <a:normAutofit/>
          </a:bodyPr>
          <a:lstStyle/>
          <a:p>
            <a:r>
              <a:rPr lang="en-GB" sz="2000" dirty="0" smtClean="0"/>
              <a:t>Abstract machine semantics: given by rules of state change e.g., the reduction rules of the lambda calculus or the SECD machine. </a:t>
            </a:r>
          </a:p>
          <a:p>
            <a:r>
              <a:rPr lang="en-GB" sz="2000" dirty="0" smtClean="0"/>
              <a:t>Some argue that operational accounts are not mathematical</a:t>
            </a:r>
          </a:p>
          <a:p>
            <a:pPr>
              <a:buNone/>
            </a:pPr>
            <a:r>
              <a:rPr lang="en-GB" sz="1800" dirty="0" smtClean="0"/>
              <a:t>     </a:t>
            </a:r>
            <a:r>
              <a:rPr lang="en-GB" sz="1800" i="1" dirty="0" smtClean="0"/>
              <a:t>We can apparently get quite a long way expounding the properties of a language with purely syntactic rules and transformations........One such language is the Lambda Calculus and, as we shall see, it can be presented solely as a formal system with syntactic conversion rules..........But we must remember that when working like this all we are doing is manipulating symbols-we have no idea at all of what we are talking about. To solve any real problem, we must give some semantic interpretation. We must say, for example, "these symbols represent the integers". Stoy.</a:t>
            </a:r>
          </a:p>
          <a:p>
            <a:r>
              <a:rPr lang="en-GB" sz="2000" dirty="0" smtClean="0"/>
              <a:t>Peter Landin ISWIM/Dana Scott OWHY.</a:t>
            </a:r>
          </a:p>
          <a:p>
            <a:pPr>
              <a:buNone/>
            </a:pPr>
            <a:endParaRPr lang="en-GB" sz="2400" dirty="0" smtClean="0"/>
          </a:p>
          <a:p>
            <a:endParaRPr lang="en-GB" sz="2400" dirty="0" smtClean="0"/>
          </a:p>
          <a:p>
            <a:pPr>
              <a:buNone/>
            </a:pP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Denotational Semantics</a:t>
            </a:r>
            <a:endParaRPr lang="en-GB" dirty="0"/>
          </a:p>
        </p:txBody>
      </p:sp>
      <p:sp>
        <p:nvSpPr>
          <p:cNvPr id="3" name="Content Placeholder 2"/>
          <p:cNvSpPr>
            <a:spLocks noGrp="1"/>
          </p:cNvSpPr>
          <p:nvPr>
            <p:ph idx="1"/>
          </p:nvPr>
        </p:nvSpPr>
        <p:spPr>
          <a:xfrm>
            <a:off x="714348" y="2428868"/>
            <a:ext cx="7072362" cy="3136594"/>
          </a:xfrm>
        </p:spPr>
        <p:txBody>
          <a:bodyPr>
            <a:normAutofit fontScale="85000" lnSpcReduction="10000"/>
          </a:bodyPr>
          <a:lstStyle/>
          <a:p>
            <a:r>
              <a:rPr lang="en-GB" dirty="0" smtClean="0"/>
              <a:t>Meaning via denotation into mathematical structures. Set-theoretic semantics. Often generalised to category theory. Programs and types associated with abstract mathematical objects.</a:t>
            </a:r>
          </a:p>
          <a:p>
            <a:r>
              <a:rPr lang="en-GB" dirty="0" smtClean="0"/>
              <a:t>But why are such accounts philosophically different to ones given by abstract machines/reduction rules? </a:t>
            </a:r>
          </a:p>
          <a:p>
            <a:r>
              <a:rPr lang="en-GB" dirty="0" smtClean="0"/>
              <a:t>These issues reflect the realism/antirealism debates in the philosophy of mathematics.</a:t>
            </a:r>
          </a:p>
          <a:p>
            <a:endParaRPr lang="en-GB"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Infinite Regress Challenge</a:t>
            </a:r>
            <a:endParaRPr lang="en-GB" dirty="0"/>
          </a:p>
        </p:txBody>
      </p:sp>
      <p:sp>
        <p:nvSpPr>
          <p:cNvPr id="3" name="Content Placeholder 2"/>
          <p:cNvSpPr>
            <a:spLocks noGrp="1"/>
          </p:cNvSpPr>
          <p:nvPr>
            <p:ph idx="1"/>
          </p:nvPr>
        </p:nvSpPr>
        <p:spPr>
          <a:xfrm>
            <a:off x="571472" y="1928802"/>
            <a:ext cx="7829576" cy="3779536"/>
          </a:xfrm>
        </p:spPr>
        <p:txBody>
          <a:bodyPr>
            <a:normAutofit fontScale="92500" lnSpcReduction="20000"/>
          </a:bodyPr>
          <a:lstStyle/>
          <a:p>
            <a:r>
              <a:rPr lang="en-GB" sz="3600" dirty="0" smtClean="0"/>
              <a:t>The infinite regress generated by replacing one language by another?</a:t>
            </a:r>
          </a:p>
          <a:p>
            <a:r>
              <a:rPr lang="en-GB" sz="3600" dirty="0" smtClean="0"/>
              <a:t>Are mathematical accounts different to translational ones? Even set theory is written in a language and rules or axioms need to be grasped or interpreted.</a:t>
            </a:r>
          </a:p>
          <a:p>
            <a:r>
              <a:rPr lang="en-GB" sz="3600" dirty="0" smtClean="0"/>
              <a:t>All end in axiomatic theories </a:t>
            </a:r>
          </a:p>
          <a:p>
            <a:r>
              <a:rPr lang="en-GB" sz="3600" dirty="0" smtClean="0"/>
              <a:t>Kripke, Wittgenstein and Rule following</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Axiomatic</a:t>
            </a:r>
            <a:endParaRPr lang="en-GB" dirty="0"/>
          </a:p>
        </p:txBody>
      </p:sp>
      <p:sp>
        <p:nvSpPr>
          <p:cNvPr id="3" name="Content Placeholder 2"/>
          <p:cNvSpPr>
            <a:spLocks noGrp="1"/>
          </p:cNvSpPr>
          <p:nvPr>
            <p:ph idx="1"/>
          </p:nvPr>
        </p:nvSpPr>
        <p:spPr>
          <a:xfrm>
            <a:off x="500034" y="2214554"/>
            <a:ext cx="8229600" cy="3422346"/>
          </a:xfrm>
        </p:spPr>
        <p:txBody>
          <a:bodyPr>
            <a:normAutofit/>
          </a:bodyPr>
          <a:lstStyle/>
          <a:p>
            <a:r>
              <a:rPr lang="en-GB" dirty="0" smtClean="0"/>
              <a:t>Axiomatic theory of language constructs e.g. Direct axiomatisation of state change: Hoare logic provide a relation between states induced by programming constructs .</a:t>
            </a:r>
          </a:p>
          <a:p>
            <a:r>
              <a:rPr lang="en-GB" dirty="0" smtClean="0"/>
              <a:t>Axiomatic accounts can be viewed as the postulation of a new ontology: an ontology of computational objects. </a:t>
            </a:r>
            <a:endParaRPr lang="en-GB" dirty="0"/>
          </a:p>
          <a:p>
            <a:endParaRPr lang="en-GB"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8926" y="785794"/>
            <a:ext cx="2471726" cy="857248"/>
          </a:xfrm>
        </p:spPr>
        <p:txBody>
          <a:bodyPr/>
          <a:lstStyle/>
          <a:p>
            <a:r>
              <a:rPr lang="en-GB" dirty="0" smtClean="0">
                <a:latin typeface="Algerian" pitchFamily="82" charset="0"/>
              </a:rPr>
              <a:t>OUTLINE</a:t>
            </a:r>
            <a:endParaRPr lang="en-GB" dirty="0">
              <a:latin typeface="Algerian" pitchFamily="82" charset="0"/>
            </a:endParaRPr>
          </a:p>
        </p:txBody>
      </p:sp>
      <p:sp>
        <p:nvSpPr>
          <p:cNvPr id="3" name="Content Placeholder 2"/>
          <p:cNvSpPr>
            <a:spLocks noGrp="1"/>
          </p:cNvSpPr>
          <p:nvPr>
            <p:ph idx="1"/>
          </p:nvPr>
        </p:nvSpPr>
        <p:spPr>
          <a:xfrm>
            <a:off x="500034" y="2214554"/>
            <a:ext cx="8229600" cy="3357586"/>
          </a:xfrm>
        </p:spPr>
        <p:txBody>
          <a:bodyPr>
            <a:normAutofit/>
          </a:bodyPr>
          <a:lstStyle/>
          <a:p>
            <a:pPr marL="457200" indent="-457200">
              <a:buFont typeface="+mj-lt"/>
              <a:buAutoNum type="arabicPeriod"/>
            </a:pPr>
            <a:r>
              <a:rPr lang="en-GB" sz="2000" dirty="0" smtClean="0">
                <a:latin typeface="Arial" pitchFamily="34" charset="0"/>
                <a:cs typeface="Arial" pitchFamily="34" charset="0"/>
              </a:rPr>
              <a:t>The Discipline of Computer Science</a:t>
            </a:r>
          </a:p>
          <a:p>
            <a:pPr marL="457200" indent="-457200">
              <a:buFont typeface="+mj-lt"/>
              <a:buAutoNum type="arabicPeriod"/>
            </a:pPr>
            <a:r>
              <a:rPr lang="en-GB" sz="2000" dirty="0" smtClean="0">
                <a:latin typeface="Arial" pitchFamily="34" charset="0"/>
                <a:cs typeface="Arial" pitchFamily="34" charset="0"/>
              </a:rPr>
              <a:t>Semantics</a:t>
            </a:r>
          </a:p>
          <a:p>
            <a:pPr marL="457200" indent="-457200">
              <a:buFont typeface="+mj-lt"/>
              <a:buAutoNum type="arabicPeriod"/>
            </a:pPr>
            <a:r>
              <a:rPr lang="en-GB" sz="2000" dirty="0" smtClean="0">
                <a:latin typeface="Arial" pitchFamily="34" charset="0"/>
                <a:cs typeface="Arial" pitchFamily="34" charset="0"/>
              </a:rPr>
              <a:t>Logic and Computation</a:t>
            </a:r>
          </a:p>
          <a:p>
            <a:pPr marL="457200" indent="-457200">
              <a:buFont typeface="+mj-lt"/>
              <a:buAutoNum type="arabicPeriod"/>
            </a:pPr>
            <a:r>
              <a:rPr lang="en-GB" sz="2000" dirty="0" smtClean="0">
                <a:latin typeface="Arial" pitchFamily="34" charset="0"/>
                <a:cs typeface="Arial" pitchFamily="34" charset="0"/>
              </a:rPr>
              <a:t>Computability</a:t>
            </a:r>
          </a:p>
          <a:p>
            <a:pPr marL="457200" indent="-457200">
              <a:buFont typeface="+mj-lt"/>
              <a:buAutoNum type="arabicPeriod"/>
            </a:pPr>
            <a:r>
              <a:rPr lang="en-GB" sz="2000" dirty="0" smtClean="0">
                <a:latin typeface="Arial" pitchFamily="34" charset="0"/>
                <a:cs typeface="Arial" pitchFamily="34" charset="0"/>
              </a:rPr>
              <a:t>The Ontology of Computer Science</a:t>
            </a:r>
          </a:p>
          <a:p>
            <a:pPr marL="457200" indent="-457200">
              <a:buFont typeface="+mj-lt"/>
              <a:buAutoNum type="arabicPeriod"/>
            </a:pPr>
            <a:r>
              <a:rPr lang="en-GB" sz="2000" dirty="0" smtClean="0">
                <a:latin typeface="Arial" pitchFamily="34" charset="0"/>
                <a:cs typeface="Arial" pitchFamily="34" charset="0"/>
              </a:rPr>
              <a:t>Computational Knowledge</a:t>
            </a:r>
          </a:p>
          <a:p>
            <a:pPr marL="457200" indent="-457200">
              <a:buFont typeface="+mj-lt"/>
              <a:buAutoNum type="arabicPeriod"/>
            </a:pPr>
            <a:r>
              <a:rPr lang="en-GB" sz="2000" dirty="0" smtClean="0">
                <a:latin typeface="Arial" pitchFamily="34" charset="0"/>
                <a:cs typeface="Arial" pitchFamily="34" charset="0"/>
              </a:rPr>
              <a:t>Computational Thinking</a:t>
            </a:r>
          </a:p>
          <a:p>
            <a:pPr marL="457200" indent="-457200">
              <a:buFont typeface="+mj-lt"/>
              <a:buAutoNum type="arabicPeriod"/>
            </a:pPr>
            <a:r>
              <a:rPr lang="en-GB" sz="2000" dirty="0" smtClean="0">
                <a:latin typeface="Arial" pitchFamily="34" charset="0"/>
                <a:cs typeface="Arial" pitchFamily="34" charset="0"/>
              </a:rPr>
              <a:t>Legal and Ethical Questions</a:t>
            </a:r>
          </a:p>
          <a:p>
            <a:pPr marL="457200" indent="-457200">
              <a:buFont typeface="+mj-lt"/>
              <a:buAutoNum type="arabicPeriod"/>
            </a:pPr>
            <a:r>
              <a:rPr lang="en-GB" sz="2000" dirty="0" smtClean="0">
                <a:latin typeface="Arial" pitchFamily="34" charset="0"/>
                <a:cs typeface="Arial" pitchFamily="34" charset="0"/>
              </a:rPr>
              <a:t>Further Issues</a:t>
            </a:r>
          </a:p>
          <a:p>
            <a:endParaRPr lang="en-GB" sz="2000" b="1" dirty="0" smtClean="0">
              <a:latin typeface="Baskerville Old Face" pitchFamily="18" charset="0"/>
            </a:endParaRPr>
          </a:p>
          <a:p>
            <a:endParaRPr lang="en-GB" sz="2000" b="1" dirty="0" smtClean="0">
              <a:latin typeface="Baskerville Old Face" pitchFamily="18" charset="0"/>
            </a:endParaRPr>
          </a:p>
          <a:p>
            <a:endParaRPr lang="en-GB" sz="2800" b="1" dirty="0" smtClean="0">
              <a:latin typeface="Algerian" pitchFamily="82" charset="0"/>
            </a:endParaRPr>
          </a:p>
          <a:p>
            <a:endParaRPr lang="en-GB" sz="2800" b="1" dirty="0" smtClean="0">
              <a:latin typeface="Algerian" pitchFamily="82" charset="0"/>
            </a:endParaRP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1000108"/>
            <a:ext cx="8229600" cy="561228"/>
          </a:xfrm>
        </p:spPr>
        <p:txBody>
          <a:bodyPr>
            <a:normAutofit/>
          </a:bodyPr>
          <a:lstStyle/>
          <a:p>
            <a:pPr algn="ctr"/>
            <a:r>
              <a:rPr lang="en-GB" sz="3200" dirty="0" smtClean="0"/>
              <a:t>Criteria For An Adequate Semantic Theory</a:t>
            </a:r>
            <a:endParaRPr lang="en-GB" sz="3200"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GB" dirty="0" smtClean="0"/>
              <a:t>It must deliver the correct truth conditions e.g.</a:t>
            </a:r>
            <a:br>
              <a:rPr lang="en-GB" dirty="0" smtClean="0"/>
            </a:br>
            <a:r>
              <a:rPr lang="en-GB" dirty="0" smtClean="0"/>
              <a:t>            </a:t>
            </a:r>
            <a:r>
              <a:rPr lang="en-GB" b="1" dirty="0" smtClean="0"/>
              <a:t>while</a:t>
            </a:r>
            <a:r>
              <a:rPr lang="en-GB" dirty="0" smtClean="0"/>
              <a:t> b </a:t>
            </a:r>
            <a:r>
              <a:rPr lang="en-GB" b="1" dirty="0" smtClean="0"/>
              <a:t>do</a:t>
            </a:r>
            <a:r>
              <a:rPr lang="en-GB" dirty="0" smtClean="0"/>
              <a:t> S </a:t>
            </a:r>
            <a:r>
              <a:rPr lang="en-GB" dirty="0" smtClean="0">
                <a:sym typeface="Symbol"/>
              </a:rPr>
              <a:t> bS;</a:t>
            </a:r>
            <a:r>
              <a:rPr lang="en-GB" b="1" dirty="0" smtClean="0"/>
              <a:t> while</a:t>
            </a:r>
            <a:r>
              <a:rPr lang="en-GB" dirty="0" smtClean="0"/>
              <a:t> b </a:t>
            </a:r>
            <a:r>
              <a:rPr lang="en-GB" b="1" dirty="0" smtClean="0"/>
              <a:t>do</a:t>
            </a:r>
            <a:r>
              <a:rPr lang="en-GB" dirty="0" smtClean="0"/>
              <a:t> S</a:t>
            </a:r>
            <a:br>
              <a:rPr lang="en-GB" dirty="0" smtClean="0"/>
            </a:br>
            <a:r>
              <a:rPr lang="en-GB" dirty="0" smtClean="0"/>
              <a:t>                 (</a:t>
            </a:r>
            <a:r>
              <a:rPr lang="el-GR" dirty="0" smtClean="0"/>
              <a:t>λ</a:t>
            </a:r>
            <a:r>
              <a:rPr lang="en-GB" i="1" dirty="0" smtClean="0"/>
              <a:t>x</a:t>
            </a:r>
            <a:r>
              <a:rPr lang="en-GB" dirty="0" smtClean="0"/>
              <a:t> </a:t>
            </a:r>
            <a:r>
              <a:rPr lang="en-GB" dirty="0" smtClean="0">
                <a:sym typeface="Symbol"/>
              </a:rPr>
              <a:t></a:t>
            </a:r>
            <a:r>
              <a:rPr lang="en-GB" i="1" dirty="0" smtClean="0">
                <a:sym typeface="Symbol"/>
              </a:rPr>
              <a:t>t</a:t>
            </a:r>
            <a:r>
              <a:rPr lang="en-GB" dirty="0" smtClean="0"/>
              <a:t> )</a:t>
            </a:r>
            <a:r>
              <a:rPr lang="en-GB" i="1" dirty="0" smtClean="0"/>
              <a:t>s</a:t>
            </a:r>
            <a:r>
              <a:rPr lang="en-GB" dirty="0" smtClean="0"/>
              <a:t> </a:t>
            </a:r>
            <a:r>
              <a:rPr lang="en-GB" dirty="0" smtClean="0">
                <a:sym typeface="Symbol"/>
              </a:rPr>
              <a:t></a:t>
            </a:r>
            <a:r>
              <a:rPr lang="en-GB" i="1" dirty="0" smtClean="0">
                <a:sym typeface="Symbol"/>
              </a:rPr>
              <a:t>t</a:t>
            </a:r>
            <a:r>
              <a:rPr lang="en-GB" dirty="0" smtClean="0">
                <a:sym typeface="Symbol"/>
              </a:rPr>
              <a:t>[</a:t>
            </a:r>
            <a:r>
              <a:rPr lang="en-GB" i="1" dirty="0" smtClean="0">
                <a:sym typeface="Symbol"/>
              </a:rPr>
              <a:t>s</a:t>
            </a:r>
            <a:r>
              <a:rPr lang="en-GB" dirty="0" smtClean="0">
                <a:sym typeface="Symbol"/>
              </a:rPr>
              <a:t>/</a:t>
            </a:r>
            <a:r>
              <a:rPr lang="en-GB" i="1" dirty="0" smtClean="0">
                <a:sym typeface="Symbol"/>
              </a:rPr>
              <a:t>x</a:t>
            </a:r>
            <a:r>
              <a:rPr lang="en-GB" dirty="0" smtClean="0">
                <a:sym typeface="Symbol"/>
              </a:rPr>
              <a:t>]</a:t>
            </a:r>
            <a:endParaRPr lang="en-GB" dirty="0" smtClean="0"/>
          </a:p>
          <a:p>
            <a:pPr marL="514350" indent="-514350">
              <a:buFont typeface="+mj-lt"/>
              <a:buAutoNum type="arabicPeriod"/>
            </a:pPr>
            <a:r>
              <a:rPr lang="en-GB" dirty="0" smtClean="0"/>
              <a:t>It must provide a plausible explanation of what it is that a users understanding of the language consists in</a:t>
            </a:r>
          </a:p>
          <a:p>
            <a:pPr marL="514350" indent="-514350">
              <a:buFont typeface="+mj-lt"/>
              <a:buAutoNum type="arabicPeriod"/>
            </a:pPr>
            <a:r>
              <a:rPr lang="en-GB" dirty="0" smtClean="0"/>
              <a:t>And it must be comprehensible how someone might acquire that understanding of the language</a:t>
            </a:r>
          </a:p>
          <a:p>
            <a:pPr marL="514350" indent="-514350">
              <a:buFont typeface="+mj-lt"/>
              <a:buAutoNum type="arabicPeriod"/>
            </a:pPr>
            <a:r>
              <a:rPr lang="en-GB" dirty="0" smtClean="0"/>
              <a:t>Which of the accounts best satisfies these requirements?</a:t>
            </a:r>
          </a:p>
          <a:p>
            <a:pPr marL="514350" indent="-514350">
              <a:buFont typeface="+mj-lt"/>
              <a:buAutoNum type="arabicPeriod"/>
            </a:pPr>
            <a:r>
              <a:rPr lang="en-GB" dirty="0" smtClean="0"/>
              <a:t>Different roles for different approaches</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14282" y="2357430"/>
            <a:ext cx="8715436" cy="857248"/>
          </a:xfrm>
        </p:spPr>
        <p:txBody>
          <a:bodyPr>
            <a:normAutofit/>
          </a:bodyPr>
          <a:lstStyle/>
          <a:p>
            <a:pPr algn="ctr"/>
            <a:r>
              <a:rPr lang="en-GB" dirty="0" smtClean="0">
                <a:latin typeface="Arial" pitchFamily="34" charset="0"/>
                <a:cs typeface="Arial" pitchFamily="34" charset="0"/>
              </a:rPr>
              <a:t>III</a:t>
            </a:r>
            <a:r>
              <a:rPr lang="en-GB" dirty="0" smtClean="0">
                <a:latin typeface="Arial" pitchFamily="34" charset="0"/>
                <a:cs typeface="Arial" pitchFamily="34" charset="0"/>
              </a:rPr>
              <a:t> </a:t>
            </a:r>
            <a:r>
              <a:rPr lang="en-GB" sz="4800" dirty="0" smtClean="0">
                <a:latin typeface="Arial" pitchFamily="34" charset="0"/>
                <a:cs typeface="Arial" pitchFamily="34" charset="0"/>
              </a:rPr>
              <a:t>LOGIC and COMPUTATION</a:t>
            </a:r>
            <a:endParaRPr lang="en-GB" sz="48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Logical Questions</a:t>
            </a:r>
            <a:endParaRPr lang="en-GB" dirty="0"/>
          </a:p>
        </p:txBody>
      </p:sp>
      <p:sp>
        <p:nvSpPr>
          <p:cNvPr id="3" name="Content Placeholder 2"/>
          <p:cNvSpPr>
            <a:spLocks noGrp="1"/>
          </p:cNvSpPr>
          <p:nvPr>
            <p:ph idx="1"/>
          </p:nvPr>
        </p:nvSpPr>
        <p:spPr>
          <a:xfrm>
            <a:off x="457200" y="1935480"/>
            <a:ext cx="8229600" cy="4565354"/>
          </a:xfrm>
        </p:spPr>
        <p:txBody>
          <a:bodyPr>
            <a:normAutofit fontScale="92500" lnSpcReduction="20000"/>
          </a:bodyPr>
          <a:lstStyle/>
          <a:p>
            <a:r>
              <a:rPr lang="en-GB" sz="2800" dirty="0" smtClean="0"/>
              <a:t>Many issues here. Many new logics: Hoare Logic, Dynamic logic, sub-structural logics, partial and three-valued logics, temporal and modal logics,.... What is the appropriate logic with which to reason about program correctness and termination? </a:t>
            </a:r>
          </a:p>
          <a:p>
            <a:r>
              <a:rPr lang="en-GB" sz="2800" dirty="0" smtClean="0"/>
              <a:t>Programs may not terminate. So should we use a logic with </a:t>
            </a:r>
            <a:r>
              <a:rPr lang="en-GB" sz="2800" i="1" dirty="0" smtClean="0"/>
              <a:t>truth value gaps</a:t>
            </a:r>
            <a:r>
              <a:rPr lang="en-GB" sz="2800" dirty="0" smtClean="0"/>
              <a:t>? Or should we employ </a:t>
            </a:r>
            <a:r>
              <a:rPr lang="en-GB" sz="2800" i="1" dirty="0" smtClean="0"/>
              <a:t>partial logic</a:t>
            </a:r>
            <a:r>
              <a:rPr lang="en-GB" sz="2800" dirty="0" smtClean="0"/>
              <a:t>? </a:t>
            </a:r>
          </a:p>
          <a:p>
            <a:r>
              <a:rPr lang="en-GB" sz="2800" dirty="0" smtClean="0"/>
              <a:t>Does it need to be </a:t>
            </a:r>
            <a:r>
              <a:rPr lang="en-GB" sz="2800" i="1" dirty="0" smtClean="0"/>
              <a:t>typed</a:t>
            </a:r>
            <a:r>
              <a:rPr lang="en-GB" sz="2800" dirty="0" smtClean="0"/>
              <a:t>? </a:t>
            </a:r>
          </a:p>
          <a:p>
            <a:r>
              <a:rPr lang="en-GB" sz="2800" dirty="0" smtClean="0"/>
              <a:t>Should the underlying logic be </a:t>
            </a:r>
            <a:r>
              <a:rPr lang="en-GB" sz="2800" i="1" dirty="0" smtClean="0"/>
              <a:t>constructive</a:t>
            </a:r>
            <a:r>
              <a:rPr lang="en-GB" sz="2800" dirty="0" smtClean="0"/>
              <a:t> or </a:t>
            </a:r>
            <a:r>
              <a:rPr lang="en-GB" sz="2800" i="1" dirty="0" smtClean="0"/>
              <a:t>classical</a:t>
            </a:r>
            <a:r>
              <a:rPr lang="en-GB" sz="2800" dirty="0" smtClean="0"/>
              <a:t>? </a:t>
            </a:r>
          </a:p>
          <a:p>
            <a:r>
              <a:rPr lang="en-GB" sz="2800" dirty="0" smtClean="0"/>
              <a:t>How do we decide? Are the criteria practical or conceptual?</a:t>
            </a:r>
          </a:p>
          <a:p>
            <a:endParaRPr lang="en-GB" sz="2800" dirty="0" smtClean="0"/>
          </a:p>
          <a:p>
            <a:endParaRPr lang="en-GB" sz="2800" dirty="0" smtClean="0"/>
          </a:p>
          <a:p>
            <a:endParaRPr lang="en-GB" sz="2800" dirty="0" smtClean="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The Development of Programs and Systems</a:t>
            </a:r>
            <a:endParaRPr lang="en-GB" sz="3600" dirty="0"/>
          </a:p>
        </p:txBody>
      </p:sp>
      <p:sp>
        <p:nvSpPr>
          <p:cNvPr id="5" name="Content Placeholder 4"/>
          <p:cNvSpPr>
            <a:spLocks noGrp="1"/>
          </p:cNvSpPr>
          <p:nvPr>
            <p:ph idx="1"/>
          </p:nvPr>
        </p:nvSpPr>
        <p:spPr/>
        <p:txBody>
          <a:bodyPr>
            <a:normAutofit/>
          </a:bodyPr>
          <a:lstStyle/>
          <a:p>
            <a:r>
              <a:rPr lang="en-GB" dirty="0" smtClean="0"/>
              <a:t>The core of the subject and the home of many conceptual questions</a:t>
            </a:r>
          </a:p>
          <a:p>
            <a:r>
              <a:rPr lang="en-GB" dirty="0" smtClean="0"/>
              <a:t>Specification</a:t>
            </a:r>
          </a:p>
          <a:p>
            <a:r>
              <a:rPr lang="en-GB" dirty="0" smtClean="0"/>
              <a:t>Implementation</a:t>
            </a:r>
          </a:p>
          <a:p>
            <a:r>
              <a:rPr lang="en-GB" dirty="0" smtClean="0"/>
              <a:t>Program construction</a:t>
            </a:r>
          </a:p>
          <a:p>
            <a:r>
              <a:rPr lang="en-GB" b="1" i="1" dirty="0" smtClean="0"/>
              <a:t>Proofs of correctness</a:t>
            </a:r>
          </a:p>
          <a:p>
            <a:r>
              <a:rPr lang="en-GB" dirty="0" smtClean="0"/>
              <a:t>Testing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smtClean="0"/>
              <a:t>Functional Specifications</a:t>
            </a:r>
            <a:endParaRPr lang="en-GB" dirty="0"/>
          </a:p>
        </p:txBody>
      </p:sp>
      <p:sp>
        <p:nvSpPr>
          <p:cNvPr id="3" name="Content Placeholder 2"/>
          <p:cNvSpPr>
            <a:spLocks noGrp="1"/>
          </p:cNvSpPr>
          <p:nvPr>
            <p:ph idx="1"/>
          </p:nvPr>
        </p:nvSpPr>
        <p:spPr>
          <a:xfrm>
            <a:off x="500034" y="2071678"/>
            <a:ext cx="8229600" cy="4214842"/>
          </a:xfrm>
        </p:spPr>
        <p:txBody>
          <a:bodyPr>
            <a:normAutofit lnSpcReduction="10000"/>
          </a:bodyPr>
          <a:lstStyle/>
          <a:p>
            <a:r>
              <a:rPr lang="en-GB" dirty="0" smtClean="0"/>
              <a:t>A so-called </a:t>
            </a:r>
            <a:r>
              <a:rPr lang="en-GB" i="1" dirty="0" smtClean="0"/>
              <a:t>functional</a:t>
            </a:r>
            <a:r>
              <a:rPr lang="en-GB" dirty="0" smtClean="0"/>
              <a:t> specification lays down the relationship that should hold between the input and the output.</a:t>
            </a:r>
          </a:p>
          <a:p>
            <a:r>
              <a:rPr lang="en-GB" dirty="0" smtClean="0"/>
              <a:t>Two parts</a:t>
            </a:r>
          </a:p>
          <a:p>
            <a:pPr marL="514350" indent="-514350">
              <a:buFont typeface="+mj-lt"/>
              <a:buAutoNum type="arabicPeriod"/>
            </a:pPr>
            <a:r>
              <a:rPr lang="en-GB" dirty="0" smtClean="0"/>
              <a:t>Declaration of variables and their types; some indicated as inputs and some as outputs</a:t>
            </a:r>
          </a:p>
          <a:p>
            <a:pPr marL="514350" indent="-514350">
              <a:buFont typeface="+mj-lt"/>
              <a:buAutoNum type="arabicPeriod"/>
            </a:pPr>
            <a:r>
              <a:rPr lang="en-GB" dirty="0" smtClean="0"/>
              <a:t>A statement of the relationship between the input and output</a:t>
            </a:r>
          </a:p>
          <a:p>
            <a:pPr marL="514350" indent="-514350">
              <a:buFont typeface="+mj-lt"/>
              <a:buAutoNum type="arabicPeriod"/>
            </a:pPr>
            <a:r>
              <a:rPr lang="en-GB" dirty="0" smtClean="0"/>
              <a:t>It can be represented as:</a:t>
            </a:r>
          </a:p>
          <a:p>
            <a:pPr marL="514350" indent="-514350" algn="ctr">
              <a:buNone/>
            </a:pPr>
            <a:r>
              <a:rPr lang="en-GB" dirty="0" smtClean="0"/>
              <a:t>[</a:t>
            </a:r>
            <a:r>
              <a:rPr lang="en-GB" i="1" dirty="0" smtClean="0"/>
              <a:t>x</a:t>
            </a:r>
            <a:r>
              <a:rPr lang="en-GB" dirty="0" smtClean="0"/>
              <a:t>:</a:t>
            </a:r>
            <a:r>
              <a:rPr lang="en-GB" i="1" dirty="0" smtClean="0"/>
              <a:t>T</a:t>
            </a:r>
            <a:r>
              <a:rPr lang="en-GB" dirty="0" smtClean="0"/>
              <a:t>,</a:t>
            </a:r>
            <a:r>
              <a:rPr lang="en-GB" i="1" dirty="0" smtClean="0"/>
              <a:t>y</a:t>
            </a:r>
            <a:r>
              <a:rPr lang="en-GB" dirty="0" smtClean="0"/>
              <a:t>:</a:t>
            </a:r>
            <a:r>
              <a:rPr lang="en-GB" i="1" dirty="0" smtClean="0"/>
              <a:t>S</a:t>
            </a:r>
            <a:r>
              <a:rPr lang="en-GB" dirty="0" smtClean="0"/>
              <a:t> | </a:t>
            </a:r>
            <a:r>
              <a:rPr lang="en-GB" i="1" dirty="0" smtClean="0"/>
              <a:t>R</a:t>
            </a:r>
            <a:r>
              <a:rPr lang="en-GB" dirty="0" smtClean="0"/>
              <a:t>(</a:t>
            </a:r>
            <a:r>
              <a:rPr lang="en-GB" i="1" dirty="0" smtClean="0"/>
              <a:t>x</a:t>
            </a:r>
            <a:r>
              <a:rPr lang="en-GB" dirty="0" smtClean="0"/>
              <a:t>,</a:t>
            </a:r>
            <a:r>
              <a:rPr lang="en-GB" i="1" dirty="0" smtClean="0"/>
              <a:t>y</a:t>
            </a:r>
            <a:r>
              <a:rPr lang="en-GB" dirty="0" smtClean="0"/>
              <a:t>)]</a:t>
            </a:r>
          </a:p>
          <a:p>
            <a:pPr marL="514350" indent="-514350">
              <a:buFont typeface="+mj-lt"/>
              <a:buAutoNum type="arabicPeriod"/>
            </a:pPr>
            <a:endParaRPr lang="en-GB"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860" y="1142984"/>
            <a:ext cx="3429024" cy="714372"/>
          </a:xfrm>
        </p:spPr>
        <p:txBody>
          <a:bodyPr>
            <a:normAutofit fontScale="90000"/>
          </a:bodyPr>
          <a:lstStyle/>
          <a:p>
            <a:r>
              <a:rPr lang="en-GB" dirty="0" smtClean="0"/>
              <a:t>   Correctness</a:t>
            </a:r>
            <a:endParaRPr lang="en-GB" dirty="0"/>
          </a:p>
        </p:txBody>
      </p:sp>
      <p:sp>
        <p:nvSpPr>
          <p:cNvPr id="3" name="Content Placeholder 2"/>
          <p:cNvSpPr>
            <a:spLocks noGrp="1"/>
          </p:cNvSpPr>
          <p:nvPr>
            <p:ph idx="1"/>
          </p:nvPr>
        </p:nvSpPr>
        <p:spPr>
          <a:xfrm>
            <a:off x="457200" y="2500306"/>
            <a:ext cx="8229600" cy="2786082"/>
          </a:xfrm>
        </p:spPr>
        <p:txBody>
          <a:bodyPr>
            <a:normAutofit fontScale="92500" lnSpcReduction="10000"/>
          </a:bodyPr>
          <a:lstStyle/>
          <a:p>
            <a:pPr>
              <a:buNone/>
            </a:pPr>
            <a:r>
              <a:rPr lang="en-GB" dirty="0" smtClean="0"/>
              <a:t>   A program </a:t>
            </a:r>
            <a:r>
              <a:rPr lang="en-GB" i="1" dirty="0" smtClean="0"/>
              <a:t>p</a:t>
            </a:r>
            <a:r>
              <a:rPr lang="en-GB" dirty="0" smtClean="0"/>
              <a:t> with input type </a:t>
            </a:r>
            <a:r>
              <a:rPr lang="en-GB" i="1" dirty="0" smtClean="0"/>
              <a:t>T</a:t>
            </a:r>
            <a:r>
              <a:rPr lang="en-GB" dirty="0" smtClean="0"/>
              <a:t> and output type </a:t>
            </a:r>
            <a:r>
              <a:rPr lang="en-GB" i="1" dirty="0" smtClean="0"/>
              <a:t>S</a:t>
            </a:r>
            <a:r>
              <a:rPr lang="en-GB" dirty="0" smtClean="0"/>
              <a:t> is taken to be correct relative to a specification</a:t>
            </a:r>
          </a:p>
          <a:p>
            <a:pPr algn="ctr">
              <a:buNone/>
            </a:pPr>
            <a:r>
              <a:rPr lang="en-GB" dirty="0" smtClean="0"/>
              <a:t>[</a:t>
            </a:r>
            <a:r>
              <a:rPr lang="en-GB" i="1" dirty="0" smtClean="0"/>
              <a:t>x</a:t>
            </a:r>
            <a:r>
              <a:rPr lang="en-GB" dirty="0" smtClean="0"/>
              <a:t>:</a:t>
            </a:r>
            <a:r>
              <a:rPr lang="en-GB" i="1" dirty="0" smtClean="0"/>
              <a:t>T</a:t>
            </a:r>
            <a:r>
              <a:rPr lang="en-GB" dirty="0" smtClean="0"/>
              <a:t>,</a:t>
            </a:r>
            <a:r>
              <a:rPr lang="en-GB" i="1" dirty="0" smtClean="0"/>
              <a:t>y</a:t>
            </a:r>
            <a:r>
              <a:rPr lang="en-GB" dirty="0" smtClean="0"/>
              <a:t>:</a:t>
            </a:r>
            <a:r>
              <a:rPr lang="en-GB" i="1" dirty="0" smtClean="0"/>
              <a:t>S</a:t>
            </a:r>
            <a:r>
              <a:rPr lang="en-GB" dirty="0" smtClean="0"/>
              <a:t> | </a:t>
            </a:r>
            <a:r>
              <a:rPr lang="en-GB" i="1" dirty="0" smtClean="0"/>
              <a:t>R</a:t>
            </a:r>
            <a:r>
              <a:rPr lang="en-GB" dirty="0" smtClean="0"/>
              <a:t>(</a:t>
            </a:r>
            <a:r>
              <a:rPr lang="en-GB" i="1" dirty="0" smtClean="0"/>
              <a:t>x</a:t>
            </a:r>
            <a:r>
              <a:rPr lang="en-GB" dirty="0" smtClean="0"/>
              <a:t>,</a:t>
            </a:r>
            <a:r>
              <a:rPr lang="en-GB" i="1" dirty="0" smtClean="0"/>
              <a:t>y</a:t>
            </a:r>
            <a:r>
              <a:rPr lang="en-GB" dirty="0" smtClean="0"/>
              <a:t>)] </a:t>
            </a:r>
          </a:p>
          <a:p>
            <a:pPr>
              <a:buNone/>
            </a:pPr>
            <a:r>
              <a:rPr lang="en-GB" dirty="0" smtClean="0"/>
              <a:t>   if, for every input </a:t>
            </a:r>
            <a:r>
              <a:rPr lang="en-GB" i="1" dirty="0" smtClean="0"/>
              <a:t>x</a:t>
            </a:r>
            <a:r>
              <a:rPr lang="en-GB" dirty="0" smtClean="0"/>
              <a:t>:</a:t>
            </a:r>
            <a:r>
              <a:rPr lang="en-GB" i="1" dirty="0" smtClean="0"/>
              <a:t>T, p </a:t>
            </a:r>
            <a:r>
              <a:rPr lang="en-GB" dirty="0" smtClean="0"/>
              <a:t>yields an output </a:t>
            </a:r>
            <a:r>
              <a:rPr lang="en-GB" i="1" dirty="0" smtClean="0"/>
              <a:t>y </a:t>
            </a:r>
            <a:r>
              <a:rPr lang="en-GB" dirty="0" smtClean="0"/>
              <a:t>that together with </a:t>
            </a:r>
            <a:r>
              <a:rPr lang="en-GB" i="1" dirty="0" smtClean="0"/>
              <a:t>x </a:t>
            </a:r>
            <a:r>
              <a:rPr lang="en-GB" dirty="0" smtClean="0"/>
              <a:t>satisfies </a:t>
            </a:r>
            <a:r>
              <a:rPr lang="en-GB" i="1" dirty="0" smtClean="0"/>
              <a:t>R</a:t>
            </a:r>
            <a:r>
              <a:rPr lang="en-GB" dirty="0" smtClean="0"/>
              <a:t> i.e., </a:t>
            </a:r>
          </a:p>
          <a:p>
            <a:pPr algn="ctr">
              <a:buNone/>
            </a:pPr>
            <a:r>
              <a:rPr lang="en-GB" dirty="0" smtClean="0"/>
              <a:t>For all </a:t>
            </a:r>
            <a:r>
              <a:rPr lang="en-GB" i="1" dirty="0" smtClean="0"/>
              <a:t>x:T, R</a:t>
            </a:r>
            <a:r>
              <a:rPr lang="en-GB" dirty="0" smtClean="0"/>
              <a:t>(</a:t>
            </a:r>
            <a:r>
              <a:rPr lang="en-GB" i="1" dirty="0" smtClean="0"/>
              <a:t>x,p(x</a:t>
            </a:r>
            <a:r>
              <a:rPr lang="en-GB" dirty="0" smtClean="0"/>
              <a:t>))</a:t>
            </a:r>
          </a:p>
          <a:p>
            <a:pPr>
              <a:buNone/>
            </a:pPr>
            <a:r>
              <a:rPr lang="en-GB" dirty="0" smtClean="0"/>
              <a:t>        </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928670"/>
            <a:ext cx="8229600" cy="581772"/>
          </a:xfrm>
        </p:spPr>
        <p:txBody>
          <a:bodyPr>
            <a:normAutofit fontScale="90000"/>
          </a:bodyPr>
          <a:lstStyle/>
          <a:p>
            <a:pPr algn="ctr"/>
            <a:r>
              <a:rPr lang="en-GB" dirty="0" smtClean="0"/>
              <a:t>Proofs of Correctness</a:t>
            </a:r>
            <a:endParaRPr lang="en-GB" dirty="0"/>
          </a:p>
        </p:txBody>
      </p:sp>
      <p:sp>
        <p:nvSpPr>
          <p:cNvPr id="3" name="Content Placeholder 2"/>
          <p:cNvSpPr>
            <a:spLocks noGrp="1"/>
          </p:cNvSpPr>
          <p:nvPr>
            <p:ph idx="1"/>
          </p:nvPr>
        </p:nvSpPr>
        <p:spPr>
          <a:xfrm>
            <a:off x="357158" y="1500174"/>
            <a:ext cx="8229600" cy="4565354"/>
          </a:xfrm>
        </p:spPr>
        <p:txBody>
          <a:bodyPr anchor="ctr">
            <a:noAutofit/>
          </a:bodyPr>
          <a:lstStyle/>
          <a:p>
            <a:pPr marL="542925" indent="-542925"/>
            <a:r>
              <a:rPr lang="en-GB" sz="2800" dirty="0" smtClean="0"/>
              <a:t>Usually carried out in some version of (typed) predicate logic etc.</a:t>
            </a:r>
          </a:p>
          <a:p>
            <a:pPr marL="542925" indent="-542925"/>
            <a:r>
              <a:rPr lang="en-GB" sz="2800" dirty="0" smtClean="0"/>
              <a:t>There have to be rules that govern the relationship between programs and specifications e.g. program sequencing</a:t>
            </a:r>
          </a:p>
          <a:p>
            <a:pPr marL="542925" indent="-542925"/>
            <a:endParaRPr lang="en-GB" sz="2800" dirty="0" smtClean="0"/>
          </a:p>
          <a:p>
            <a:pPr marL="542925" indent="-542925" algn="ctr">
              <a:buNone/>
            </a:pPr>
            <a:r>
              <a:rPr lang="en-GB" sz="1600" i="1" dirty="0" smtClean="0">
                <a:latin typeface="Bell MT" pitchFamily="18" charset="0"/>
              </a:rPr>
              <a:t>x:T</a:t>
            </a:r>
            <a:r>
              <a:rPr lang="en-GB" sz="1600" dirty="0" smtClean="0">
                <a:latin typeface="Bell MT" pitchFamily="18" charset="0"/>
              </a:rPr>
              <a:t> </a:t>
            </a:r>
            <a:r>
              <a:rPr lang="en-GB" sz="1600" dirty="0" smtClean="0">
                <a:latin typeface="Bell MT" pitchFamily="18" charset="0"/>
                <a:ea typeface="SimSun"/>
              </a:rPr>
              <a:t>├</a:t>
            </a:r>
            <a:r>
              <a:rPr lang="en-GB" sz="1600" i="1" dirty="0" smtClean="0">
                <a:latin typeface="Bell MT" pitchFamily="18" charset="0"/>
              </a:rPr>
              <a:t>R</a:t>
            </a:r>
            <a:r>
              <a:rPr lang="en-GB" sz="1600" dirty="0" smtClean="0">
                <a:latin typeface="Bell MT" pitchFamily="18" charset="0"/>
              </a:rPr>
              <a:t>(</a:t>
            </a:r>
            <a:r>
              <a:rPr lang="en-GB" sz="1600" i="1" dirty="0" smtClean="0">
                <a:latin typeface="Bell MT" pitchFamily="18" charset="0"/>
              </a:rPr>
              <a:t>x</a:t>
            </a:r>
            <a:r>
              <a:rPr lang="en-GB" sz="1600" dirty="0" smtClean="0">
                <a:latin typeface="Bell MT" pitchFamily="18" charset="0"/>
              </a:rPr>
              <a:t>, </a:t>
            </a:r>
            <a:r>
              <a:rPr lang="en-GB" sz="1600" i="1" dirty="0" smtClean="0">
                <a:latin typeface="Bell MT" pitchFamily="18" charset="0"/>
              </a:rPr>
              <a:t>p</a:t>
            </a:r>
            <a:r>
              <a:rPr lang="en-GB" sz="1600" dirty="0" smtClean="0">
                <a:latin typeface="Bell MT" pitchFamily="18" charset="0"/>
              </a:rPr>
              <a:t>(</a:t>
            </a:r>
            <a:r>
              <a:rPr lang="en-GB" sz="1600" i="1" dirty="0" smtClean="0">
                <a:latin typeface="Bell MT" pitchFamily="18" charset="0"/>
              </a:rPr>
              <a:t>x</a:t>
            </a:r>
            <a:r>
              <a:rPr lang="en-GB" sz="1600" dirty="0" smtClean="0">
                <a:latin typeface="Bell MT" pitchFamily="18" charset="0"/>
              </a:rPr>
              <a:t>))    </a:t>
            </a:r>
            <a:r>
              <a:rPr lang="en-GB" sz="1600" i="1" dirty="0" smtClean="0">
                <a:latin typeface="Bell MT" pitchFamily="18" charset="0"/>
              </a:rPr>
              <a:t>y</a:t>
            </a:r>
            <a:r>
              <a:rPr lang="en-GB" sz="1600" dirty="0" smtClean="0">
                <a:latin typeface="Bell MT" pitchFamily="18" charset="0"/>
              </a:rPr>
              <a:t>:</a:t>
            </a:r>
            <a:r>
              <a:rPr lang="en-GB" sz="1600" i="1" dirty="0" smtClean="0">
                <a:latin typeface="Bell MT" pitchFamily="18" charset="0"/>
              </a:rPr>
              <a:t>S</a:t>
            </a:r>
            <a:r>
              <a:rPr lang="en-GB" sz="1600" dirty="0" smtClean="0">
                <a:latin typeface="Bell MT" pitchFamily="18" charset="0"/>
              </a:rPr>
              <a:t> </a:t>
            </a:r>
            <a:r>
              <a:rPr lang="en-GB" sz="1600" dirty="0" smtClean="0">
                <a:latin typeface="Bell MT" pitchFamily="18" charset="0"/>
                <a:ea typeface="SimSun"/>
              </a:rPr>
              <a:t>├</a:t>
            </a:r>
            <a:r>
              <a:rPr lang="en-GB" sz="1600" i="1" dirty="0" smtClean="0">
                <a:latin typeface="Bell MT" pitchFamily="18" charset="0"/>
              </a:rPr>
              <a:t>G</a:t>
            </a:r>
            <a:r>
              <a:rPr lang="en-GB" sz="1600" dirty="0" smtClean="0">
                <a:latin typeface="Bell MT" pitchFamily="18" charset="0"/>
              </a:rPr>
              <a:t>(</a:t>
            </a:r>
            <a:r>
              <a:rPr lang="en-GB" sz="1600" i="1" dirty="0" smtClean="0">
                <a:latin typeface="Bell MT" pitchFamily="18" charset="0"/>
              </a:rPr>
              <a:t>y, q</a:t>
            </a:r>
            <a:r>
              <a:rPr lang="en-GB" sz="1600" dirty="0" smtClean="0">
                <a:latin typeface="Bell MT" pitchFamily="18" charset="0"/>
              </a:rPr>
              <a:t>(</a:t>
            </a:r>
            <a:r>
              <a:rPr lang="en-GB" sz="1600" i="1" dirty="0" smtClean="0">
                <a:latin typeface="Bell MT" pitchFamily="18" charset="0"/>
              </a:rPr>
              <a:t>y</a:t>
            </a:r>
            <a:r>
              <a:rPr lang="en-GB" sz="1600" dirty="0" smtClean="0">
                <a:latin typeface="Bell MT" pitchFamily="18" charset="0"/>
              </a:rPr>
              <a:t>))</a:t>
            </a:r>
          </a:p>
          <a:p>
            <a:pPr marL="542925" indent="-542925" algn="ctr">
              <a:buNone/>
            </a:pPr>
            <a:r>
              <a:rPr lang="en-GB" sz="1600" dirty="0" smtClean="0">
                <a:latin typeface="Bell MT" pitchFamily="18" charset="0"/>
              </a:rPr>
              <a:t>――――――――――――――</a:t>
            </a:r>
          </a:p>
          <a:p>
            <a:pPr marL="542925" indent="-542925" algn="ctr">
              <a:buNone/>
            </a:pPr>
            <a:r>
              <a:rPr lang="en-GB" sz="1600" i="1" dirty="0" smtClean="0">
                <a:latin typeface="Bell MT" pitchFamily="18" charset="0"/>
              </a:rPr>
              <a:t>x:T</a:t>
            </a:r>
            <a:r>
              <a:rPr lang="en-GB" sz="1600" dirty="0" smtClean="0">
                <a:latin typeface="Bell MT" pitchFamily="18" charset="0"/>
              </a:rPr>
              <a:t> </a:t>
            </a:r>
            <a:r>
              <a:rPr lang="en-GB" sz="1600" dirty="0" smtClean="0">
                <a:latin typeface="Bell MT" pitchFamily="18" charset="0"/>
                <a:ea typeface="SimSun"/>
              </a:rPr>
              <a:t>├</a:t>
            </a:r>
            <a:r>
              <a:rPr lang="en-GB" sz="1600" i="1" dirty="0" smtClean="0">
                <a:latin typeface="Bell MT" pitchFamily="18" charset="0"/>
              </a:rPr>
              <a:t>R°G</a:t>
            </a:r>
            <a:r>
              <a:rPr lang="en-GB" sz="1600" dirty="0" smtClean="0">
                <a:latin typeface="Bell MT" pitchFamily="18" charset="0"/>
              </a:rPr>
              <a:t>(</a:t>
            </a:r>
            <a:r>
              <a:rPr lang="en-GB" sz="1600" i="1" dirty="0" smtClean="0">
                <a:latin typeface="Bell MT" pitchFamily="18" charset="0"/>
              </a:rPr>
              <a:t>x</a:t>
            </a:r>
            <a:r>
              <a:rPr lang="en-GB" sz="1600" dirty="0" smtClean="0">
                <a:latin typeface="Bell MT" pitchFamily="18" charset="0"/>
              </a:rPr>
              <a:t>, </a:t>
            </a:r>
            <a:r>
              <a:rPr lang="en-GB" sz="1600" i="1" dirty="0" smtClean="0">
                <a:latin typeface="Bell MT" pitchFamily="18" charset="0"/>
              </a:rPr>
              <a:t>p;q</a:t>
            </a:r>
            <a:r>
              <a:rPr lang="en-GB" sz="1600" dirty="0" smtClean="0">
                <a:latin typeface="Bell MT" pitchFamily="18" charset="0"/>
              </a:rPr>
              <a:t>(</a:t>
            </a:r>
            <a:r>
              <a:rPr lang="en-GB" sz="1600" i="1" dirty="0" smtClean="0">
                <a:latin typeface="Bell MT" pitchFamily="18" charset="0"/>
              </a:rPr>
              <a:t>x</a:t>
            </a:r>
            <a:r>
              <a:rPr lang="en-GB" sz="1600" dirty="0" smtClean="0">
                <a:latin typeface="Bell MT" pitchFamily="18" charset="0"/>
              </a:rPr>
              <a:t>))</a:t>
            </a:r>
          </a:p>
          <a:p>
            <a:pPr marL="542925" indent="-542925" algn="ctr">
              <a:buNone/>
            </a:pPr>
            <a:endParaRPr lang="en-GB" sz="1600" dirty="0" smtClean="0">
              <a:latin typeface="Bell MT" pitchFamily="18" charset="0"/>
            </a:endParaRPr>
          </a:p>
          <a:p>
            <a:pPr marL="542925" indent="-542925"/>
            <a:r>
              <a:rPr lang="en-GB" sz="2800" dirty="0" smtClean="0"/>
              <a:t> The proofs are carried out inside such a system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500174"/>
            <a:ext cx="8229600" cy="571504"/>
          </a:xfrm>
        </p:spPr>
        <p:txBody>
          <a:bodyPr>
            <a:noAutofit/>
          </a:bodyPr>
          <a:lstStyle/>
          <a:p>
            <a:pPr algn="ctr"/>
            <a:r>
              <a:rPr lang="en-GB" sz="4800" dirty="0" smtClean="0"/>
              <a:t>Two Philosophical Concerns </a:t>
            </a:r>
            <a:endParaRPr lang="en-GB" sz="4800" dirty="0"/>
          </a:p>
        </p:txBody>
      </p:sp>
      <p:sp>
        <p:nvSpPr>
          <p:cNvPr id="3" name="Content Placeholder 2"/>
          <p:cNvSpPr>
            <a:spLocks noGrp="1"/>
          </p:cNvSpPr>
          <p:nvPr>
            <p:ph idx="1"/>
          </p:nvPr>
        </p:nvSpPr>
        <p:spPr>
          <a:xfrm>
            <a:off x="214282" y="2857496"/>
            <a:ext cx="8143932" cy="3467104"/>
          </a:xfrm>
        </p:spPr>
        <p:txBody>
          <a:bodyPr>
            <a:normAutofit/>
          </a:bodyPr>
          <a:lstStyle/>
          <a:p>
            <a:pPr marL="628650" indent="-628650">
              <a:buFont typeface="+mj-lt"/>
              <a:buAutoNum type="arabicPeriod"/>
            </a:pPr>
            <a:r>
              <a:rPr lang="en-GB" sz="4400" dirty="0" smtClean="0">
                <a:solidFill>
                  <a:schemeClr val="tx1">
                    <a:lumMod val="85000"/>
                    <a:lumOff val="15000"/>
                  </a:schemeClr>
                </a:solidFill>
                <a:effectLst>
                  <a:outerShdw blurRad="50800" dist="38100" dir="2700000" algn="tl" rotWithShape="0">
                    <a:prstClr val="black">
                      <a:alpha val="40000"/>
                    </a:prstClr>
                  </a:outerShdw>
                </a:effectLst>
              </a:rPr>
              <a:t>The </a:t>
            </a:r>
            <a:r>
              <a:rPr lang="en-GB" sz="4400" i="1" dirty="0" smtClean="0">
                <a:solidFill>
                  <a:schemeClr val="tx1">
                    <a:lumMod val="85000"/>
                    <a:lumOff val="15000"/>
                  </a:schemeClr>
                </a:solidFill>
                <a:effectLst>
                  <a:outerShdw blurRad="50800" dist="38100" dir="2700000" algn="tl" rotWithShape="0">
                    <a:prstClr val="black">
                      <a:alpha val="40000"/>
                    </a:prstClr>
                  </a:outerShdw>
                </a:effectLst>
              </a:rPr>
              <a:t>Epistemological</a:t>
            </a:r>
            <a:r>
              <a:rPr lang="en-GB" sz="4400" dirty="0" smtClean="0">
                <a:solidFill>
                  <a:schemeClr val="tx1">
                    <a:lumMod val="85000"/>
                    <a:lumOff val="15000"/>
                  </a:schemeClr>
                </a:solidFill>
                <a:effectLst>
                  <a:outerShdw blurRad="50800" dist="38100" dir="2700000" algn="tl" rotWithShape="0">
                    <a:prstClr val="black">
                      <a:alpha val="40000"/>
                    </a:prstClr>
                  </a:outerShdw>
                </a:effectLst>
              </a:rPr>
              <a:t> challenge</a:t>
            </a:r>
          </a:p>
          <a:p>
            <a:pPr marL="628650" indent="-628650">
              <a:buFont typeface="+mj-lt"/>
              <a:buAutoNum type="arabicPeriod"/>
            </a:pPr>
            <a:r>
              <a:rPr lang="en-GB" sz="4400" dirty="0" smtClean="0">
                <a:solidFill>
                  <a:schemeClr val="tx1">
                    <a:lumMod val="85000"/>
                    <a:lumOff val="15000"/>
                  </a:schemeClr>
                </a:solidFill>
                <a:effectLst>
                  <a:outerShdw blurRad="50800" dist="38100" dir="2700000" algn="tl" rotWithShape="0">
                    <a:prstClr val="black">
                      <a:alpha val="40000"/>
                    </a:prstClr>
                  </a:outerShdw>
                </a:effectLst>
              </a:rPr>
              <a:t>The </a:t>
            </a:r>
            <a:r>
              <a:rPr lang="en-GB" sz="4400" i="1" dirty="0" smtClean="0">
                <a:solidFill>
                  <a:schemeClr val="tx1">
                    <a:lumMod val="85000"/>
                    <a:lumOff val="15000"/>
                  </a:schemeClr>
                </a:solidFill>
                <a:effectLst>
                  <a:outerShdw blurRad="50800" dist="38100" dir="2700000" algn="tl" rotWithShape="0">
                    <a:prstClr val="black">
                      <a:alpha val="40000"/>
                    </a:prstClr>
                  </a:outerShdw>
                </a:effectLst>
              </a:rPr>
              <a:t>Empirical</a:t>
            </a:r>
            <a:r>
              <a:rPr lang="en-GB" sz="4400" dirty="0" smtClean="0">
                <a:solidFill>
                  <a:schemeClr val="tx1">
                    <a:lumMod val="85000"/>
                    <a:lumOff val="15000"/>
                  </a:schemeClr>
                </a:solidFill>
                <a:effectLst>
                  <a:outerShdw blurRad="50800" dist="38100" dir="2700000" algn="tl" rotWithShape="0">
                    <a:prstClr val="black">
                      <a:alpha val="40000"/>
                    </a:prstClr>
                  </a:outerShdw>
                </a:effectLst>
              </a:rPr>
              <a:t> challenge</a:t>
            </a:r>
          </a:p>
          <a:p>
            <a:endParaRPr lang="en-GB" sz="4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7543824" cy="846980"/>
          </a:xfrm>
        </p:spPr>
        <p:txBody>
          <a:bodyPr>
            <a:normAutofit/>
          </a:bodyPr>
          <a:lstStyle/>
          <a:p>
            <a:pPr algn="ctr"/>
            <a:r>
              <a:rPr lang="en-GB" sz="4400" dirty="0" smtClean="0"/>
              <a:t>The Epistemological Challenge</a:t>
            </a:r>
            <a:endParaRPr lang="en-GB" sz="4000" dirty="0"/>
          </a:p>
        </p:txBody>
      </p:sp>
      <p:sp>
        <p:nvSpPr>
          <p:cNvPr id="3" name="Content Placeholder 2"/>
          <p:cNvSpPr>
            <a:spLocks noGrp="1"/>
          </p:cNvSpPr>
          <p:nvPr>
            <p:ph idx="1"/>
          </p:nvPr>
        </p:nvSpPr>
        <p:spPr>
          <a:xfrm>
            <a:off x="457200" y="1935480"/>
            <a:ext cx="8229600" cy="4208164"/>
          </a:xfrm>
        </p:spPr>
        <p:txBody>
          <a:bodyPr>
            <a:normAutofit fontScale="92500" lnSpcReduction="10000"/>
          </a:bodyPr>
          <a:lstStyle/>
          <a:p>
            <a:r>
              <a:rPr lang="en-GB" dirty="0" smtClean="0"/>
              <a:t>Correctness proofs are usually long, shallow and tedious to carry out. Often they are constructed with the aid of theorem provers.</a:t>
            </a:r>
          </a:p>
          <a:p>
            <a:r>
              <a:rPr lang="en-GB" dirty="0" smtClean="0"/>
              <a:t>What is the epistemological status of correctness proofs? Generally, are they too long to be graspable? </a:t>
            </a:r>
          </a:p>
          <a:p>
            <a:r>
              <a:rPr lang="en-GB" dirty="0" smtClean="0"/>
              <a:t>What is it to be </a:t>
            </a:r>
            <a:r>
              <a:rPr lang="en-GB" i="1" dirty="0" smtClean="0"/>
              <a:t>graspable</a:t>
            </a:r>
            <a:r>
              <a:rPr lang="en-GB" dirty="0" smtClean="0"/>
              <a:t>?</a:t>
            </a:r>
          </a:p>
          <a:p>
            <a:r>
              <a:rPr lang="en-GB" dirty="0" smtClean="0"/>
              <a:t>Do we have </a:t>
            </a:r>
            <a:r>
              <a:rPr lang="en-GB" i="1" dirty="0" smtClean="0"/>
              <a:t>apriori</a:t>
            </a:r>
            <a:r>
              <a:rPr lang="en-GB" dirty="0" smtClean="0"/>
              <a:t> knowledge of the results?</a:t>
            </a:r>
          </a:p>
          <a:p>
            <a:r>
              <a:rPr lang="en-GB" dirty="0" smtClean="0"/>
              <a:t>The role of new mathematical concepts and abstraction in creating graspable proofs. Should these be seen as making a proof graspable? Or are we constructing a new proof or even putting in place a proof that was not there before?</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400" dirty="0" smtClean="0"/>
              <a:t>The Empirical Challenge</a:t>
            </a:r>
            <a:endParaRPr lang="en-GB" sz="4400" dirty="0"/>
          </a:p>
        </p:txBody>
      </p:sp>
      <p:sp>
        <p:nvSpPr>
          <p:cNvPr id="3" name="Content Placeholder 2"/>
          <p:cNvSpPr>
            <a:spLocks noGrp="1"/>
          </p:cNvSpPr>
          <p:nvPr>
            <p:ph idx="1"/>
          </p:nvPr>
        </p:nvSpPr>
        <p:spPr/>
        <p:txBody>
          <a:bodyPr>
            <a:normAutofit/>
          </a:bodyPr>
          <a:lstStyle/>
          <a:p>
            <a:r>
              <a:rPr lang="en-GB" dirty="0" smtClean="0"/>
              <a:t>Mathematical correctness is established up to the abstract specification</a:t>
            </a:r>
          </a:p>
          <a:p>
            <a:r>
              <a:rPr lang="en-GB" dirty="0" smtClean="0"/>
              <a:t>But there is always an empirical residue that pertains to the target physical machine: this can still go wrong</a:t>
            </a:r>
          </a:p>
          <a:p>
            <a:r>
              <a:rPr lang="en-GB" dirty="0" smtClean="0"/>
              <a:t>Hence, proofs of correctness cannot establish that the program will work on a physical machine</a:t>
            </a:r>
          </a:p>
          <a:p>
            <a:r>
              <a:rPr lang="en-GB" dirty="0" smtClean="0"/>
              <a:t>Whatever we prove formally, the machine may malfunction</a:t>
            </a:r>
          </a:p>
          <a:p>
            <a:endParaRPr lang="en-GB" dirty="0" smtClean="0"/>
          </a:p>
          <a:p>
            <a:endParaRPr lang="en-GB" dirty="0" smtClean="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143116"/>
            <a:ext cx="8643998" cy="1785942"/>
          </a:xfrm>
        </p:spPr>
        <p:txBody>
          <a:bodyPr>
            <a:normAutofit/>
          </a:bodyPr>
          <a:lstStyle/>
          <a:p>
            <a:pPr algn="ctr"/>
            <a:r>
              <a:rPr lang="en-GB" dirty="0" smtClean="0">
                <a:latin typeface="Algerian" pitchFamily="82" charset="0"/>
              </a:rPr>
              <a:t>I</a:t>
            </a:r>
            <a:r>
              <a:rPr lang="en-GB" dirty="0" smtClean="0"/>
              <a:t>  </a:t>
            </a:r>
            <a:r>
              <a:rPr lang="en-GB" sz="5300" dirty="0" smtClean="0">
                <a:latin typeface="Arial" pitchFamily="34" charset="0"/>
                <a:cs typeface="Arial" pitchFamily="34" charset="0"/>
              </a:rPr>
              <a:t>THE DISCIPLINE of COMPUTER SCIENCE</a:t>
            </a:r>
            <a:endParaRPr lang="en-GB" sz="53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857232"/>
            <a:ext cx="8229600" cy="846980"/>
          </a:xfrm>
        </p:spPr>
        <p:txBody>
          <a:bodyPr/>
          <a:lstStyle/>
          <a:p>
            <a:pPr algn="ctr"/>
            <a:r>
              <a:rPr lang="en-GB" dirty="0" smtClean="0"/>
              <a:t>Physical Correctness</a:t>
            </a:r>
            <a:endParaRPr lang="en-GB" dirty="0"/>
          </a:p>
        </p:txBody>
      </p:sp>
      <p:sp>
        <p:nvSpPr>
          <p:cNvPr id="3" name="Content Placeholder 2"/>
          <p:cNvSpPr>
            <a:spLocks noGrp="1"/>
          </p:cNvSpPr>
          <p:nvPr>
            <p:ph idx="1"/>
          </p:nvPr>
        </p:nvSpPr>
        <p:spPr>
          <a:xfrm>
            <a:off x="571472" y="1935480"/>
            <a:ext cx="8115328" cy="4636792"/>
          </a:xfrm>
        </p:spPr>
        <p:txBody>
          <a:bodyPr>
            <a:noAutofit/>
          </a:bodyPr>
          <a:lstStyle/>
          <a:p>
            <a:r>
              <a:rPr lang="en-GB" sz="2000" dirty="0" smtClean="0"/>
              <a:t>We cannot prove </a:t>
            </a:r>
            <a:r>
              <a:rPr lang="en-GB" sz="2000" i="1" dirty="0" smtClean="0"/>
              <a:t>correctness</a:t>
            </a:r>
            <a:r>
              <a:rPr lang="en-GB" sz="2000" dirty="0" smtClean="0"/>
              <a:t> of a machine code relative to an actual physical machine.  Indeed, how is the machine code fixed? Not by the machine itself (recall semantic discussion). </a:t>
            </a:r>
          </a:p>
          <a:p>
            <a:r>
              <a:rPr lang="en-GB" sz="2000" dirty="0" smtClean="0"/>
              <a:t>To meaningfully talk about the </a:t>
            </a:r>
            <a:r>
              <a:rPr lang="en-GB" sz="2000" i="1" dirty="0" smtClean="0"/>
              <a:t>correctness</a:t>
            </a:r>
            <a:r>
              <a:rPr lang="en-GB" sz="2000" dirty="0" smtClean="0"/>
              <a:t> of the code we require an independent semantic specification (presumably of the designers intentions)</a:t>
            </a:r>
          </a:p>
          <a:p>
            <a:r>
              <a:rPr lang="en-GB" sz="2000" dirty="0" smtClean="0"/>
              <a:t>Whether the physical machine behaves according to this specification of its machine code is an empirical matter.</a:t>
            </a:r>
          </a:p>
          <a:p>
            <a:r>
              <a:rPr lang="en-GB" sz="2000" dirty="0" smtClean="0"/>
              <a:t>The question is not whether code is correct but whether the physical machine correctly (in terms of the specification of the machine code ) implements the code.</a:t>
            </a:r>
          </a:p>
          <a:p>
            <a:r>
              <a:rPr lang="en-GB" sz="2000" dirty="0" smtClean="0"/>
              <a:t>It is the machine that is right or wrong not the software.</a:t>
            </a:r>
          </a:p>
          <a:p>
            <a:endParaRPr lang="en-GB" sz="1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0166" y="2571744"/>
            <a:ext cx="5786478" cy="857248"/>
          </a:xfrm>
        </p:spPr>
        <p:txBody>
          <a:bodyPr>
            <a:normAutofit fontScale="90000"/>
          </a:bodyPr>
          <a:lstStyle/>
          <a:p>
            <a:pPr algn="ctr"/>
            <a:r>
              <a:rPr lang="en-GB" dirty="0" smtClean="0">
                <a:latin typeface="Arial" pitchFamily="34" charset="0"/>
                <a:cs typeface="Arial" pitchFamily="34" charset="0"/>
              </a:rPr>
              <a:t>IV</a:t>
            </a:r>
            <a:r>
              <a:rPr lang="en-GB" dirty="0" smtClean="0">
                <a:latin typeface="Arial" pitchFamily="34" charset="0"/>
                <a:cs typeface="Arial" pitchFamily="34" charset="0"/>
              </a:rPr>
              <a:t> </a:t>
            </a:r>
            <a:r>
              <a:rPr lang="en-GB" dirty="0" smtClean="0">
                <a:latin typeface="Arial" pitchFamily="34" charset="0"/>
                <a:cs typeface="Arial" pitchFamily="34" charset="0"/>
              </a:rPr>
              <a:t>COMPUTABILITY</a:t>
            </a:r>
            <a:endParaRPr lang="en-GB" dirty="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480" y="642918"/>
            <a:ext cx="5186370" cy="1143000"/>
          </a:xfrm>
        </p:spPr>
        <p:txBody>
          <a:bodyPr/>
          <a:lstStyle/>
          <a:p>
            <a:r>
              <a:rPr lang="en-GB" dirty="0" smtClean="0"/>
              <a:t> Turing Machines</a:t>
            </a:r>
            <a:endParaRPr lang="en-GB" dirty="0"/>
          </a:p>
        </p:txBody>
      </p:sp>
      <p:sp>
        <p:nvSpPr>
          <p:cNvPr id="3" name="Content Placeholder 2"/>
          <p:cNvSpPr>
            <a:spLocks noGrp="1"/>
          </p:cNvSpPr>
          <p:nvPr>
            <p:ph idx="1"/>
          </p:nvPr>
        </p:nvSpPr>
        <p:spPr>
          <a:xfrm>
            <a:off x="457200" y="1935480"/>
            <a:ext cx="8229600" cy="3065156"/>
          </a:xfrm>
        </p:spPr>
        <p:txBody>
          <a:bodyPr>
            <a:normAutofit/>
          </a:bodyPr>
          <a:lstStyle/>
          <a:p>
            <a:r>
              <a:rPr lang="en-GB" dirty="0" smtClean="0"/>
              <a:t>Turing machines were intended to capture the computational ability of human calculators</a:t>
            </a:r>
          </a:p>
          <a:p>
            <a:r>
              <a:rPr lang="en-GB" dirty="0" smtClean="0"/>
              <a:t>One interpretation of the Church-Turing thesis is that Turing machines do this and only this (Copeland)</a:t>
            </a:r>
          </a:p>
          <a:p>
            <a:r>
              <a:rPr lang="en-GB" dirty="0" smtClean="0"/>
              <a:t>But do Turing machines also provide the limit to what can be physically computed?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Gandy Machines</a:t>
            </a:r>
            <a:endParaRPr lang="en-GB" dirty="0"/>
          </a:p>
        </p:txBody>
      </p:sp>
      <p:sp>
        <p:nvSpPr>
          <p:cNvPr id="3" name="Content Placeholder 2"/>
          <p:cNvSpPr>
            <a:spLocks noGrp="1"/>
          </p:cNvSpPr>
          <p:nvPr>
            <p:ph idx="1"/>
          </p:nvPr>
        </p:nvSpPr>
        <p:spPr/>
        <p:txBody>
          <a:bodyPr>
            <a:normAutofit/>
          </a:bodyPr>
          <a:lstStyle/>
          <a:p>
            <a:r>
              <a:rPr lang="en-GB" dirty="0" smtClean="0"/>
              <a:t>Gandy stated four principles that define a class of </a:t>
            </a:r>
            <a:r>
              <a:rPr lang="en-GB" i="1" dirty="0" smtClean="0"/>
              <a:t>discrete deterministic mechanical devices</a:t>
            </a:r>
            <a:r>
              <a:rPr lang="en-GB" dirty="0" smtClean="0"/>
              <a:t> (</a:t>
            </a:r>
            <a:r>
              <a:rPr lang="en-GB" i="1" dirty="0" smtClean="0"/>
              <a:t>Gandy machines</a:t>
            </a:r>
            <a:r>
              <a:rPr lang="en-GB" dirty="0" smtClean="0"/>
              <a:t>). </a:t>
            </a:r>
          </a:p>
          <a:p>
            <a:r>
              <a:rPr lang="en-GB" dirty="0" smtClean="0"/>
              <a:t>Gandy machines are intended to reflect what can be computed in the </a:t>
            </a:r>
            <a:r>
              <a:rPr lang="en-GB" i="1" dirty="0" smtClean="0"/>
              <a:t>physical</a:t>
            </a:r>
            <a:r>
              <a:rPr lang="en-GB" dirty="0" smtClean="0"/>
              <a:t> world.</a:t>
            </a:r>
          </a:p>
          <a:p>
            <a:r>
              <a:rPr lang="en-GB" dirty="0" smtClean="0"/>
              <a:t>Gandy proved that Gandy machines are equivalent to Turing machines.</a:t>
            </a:r>
          </a:p>
          <a:p>
            <a:r>
              <a:rPr lang="en-GB" dirty="0" smtClean="0"/>
              <a:t>But are there examples of (ideal) </a:t>
            </a:r>
            <a:r>
              <a:rPr lang="en-GB" i="1" dirty="0" smtClean="0"/>
              <a:t>discrete deterministic mechanical devices</a:t>
            </a:r>
            <a:r>
              <a:rPr lang="en-GB" dirty="0" smtClean="0"/>
              <a:t> that contravene Gandy’s principles but are consistent with the physics of the real world? </a:t>
            </a:r>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857232"/>
            <a:ext cx="7329510" cy="928686"/>
          </a:xfrm>
        </p:spPr>
        <p:txBody>
          <a:bodyPr/>
          <a:lstStyle/>
          <a:p>
            <a:r>
              <a:rPr lang="en-GB" dirty="0" smtClean="0"/>
              <a:t>A Infinite Speed-up machine</a:t>
            </a:r>
            <a:endParaRPr lang="en-GB" dirty="0"/>
          </a:p>
        </p:txBody>
      </p:sp>
      <p:sp>
        <p:nvSpPr>
          <p:cNvPr id="3" name="Content Placeholder 2"/>
          <p:cNvSpPr>
            <a:spLocks noGrp="1"/>
          </p:cNvSpPr>
          <p:nvPr>
            <p:ph idx="1"/>
          </p:nvPr>
        </p:nvSpPr>
        <p:spPr/>
        <p:txBody>
          <a:bodyPr/>
          <a:lstStyle/>
          <a:p>
            <a:r>
              <a:rPr lang="en-GB" dirty="0" smtClean="0"/>
              <a:t>Imagine a machine that speeds-up at every step i.e., it performs the same number of computation steps in half the time of the previous step.</a:t>
            </a:r>
          </a:p>
          <a:p>
            <a:r>
              <a:rPr lang="en-GB" dirty="0" smtClean="0"/>
              <a:t>This will perform 4 steps in </a:t>
            </a:r>
          </a:p>
          <a:p>
            <a:pPr>
              <a:buNone/>
            </a:pPr>
            <a:r>
              <a:rPr lang="en-GB" dirty="0" smtClean="0"/>
              <a:t>                    1+1/2+1/4+1/8     seconds</a:t>
            </a:r>
          </a:p>
          <a:p>
            <a:r>
              <a:rPr lang="en-GB" dirty="0" smtClean="0"/>
              <a:t>In the limit it will perform an infinite number of steps in 2 seconds</a:t>
            </a:r>
          </a:p>
          <a:p>
            <a:r>
              <a:rPr lang="en-GB" dirty="0" smtClean="0"/>
              <a:t>But is this physically possible? Is this consistent with the physics of the real world? </a:t>
            </a:r>
          </a:p>
          <a:p>
            <a:pPr>
              <a:buNone/>
            </a:pPr>
            <a:endParaRPr lang="en-GB"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04" y="2500306"/>
            <a:ext cx="5715040" cy="1714512"/>
          </a:xfrm>
        </p:spPr>
        <p:txBody>
          <a:bodyPr>
            <a:normAutofit/>
          </a:bodyPr>
          <a:lstStyle/>
          <a:p>
            <a:pPr algn="ctr"/>
            <a:r>
              <a:rPr lang="en-GB" sz="4000" dirty="0" smtClean="0">
                <a:latin typeface="Arial" pitchFamily="34" charset="0"/>
                <a:cs typeface="Arial" pitchFamily="34" charset="0"/>
              </a:rPr>
              <a:t>V ONTOLOGY</a:t>
            </a:r>
            <a:endParaRPr lang="en-GB" sz="4000" dirty="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71546"/>
            <a:ext cx="8229600" cy="1285884"/>
          </a:xfrm>
        </p:spPr>
        <p:txBody>
          <a:bodyPr>
            <a:normAutofit fontScale="90000"/>
          </a:bodyPr>
          <a:lstStyle/>
          <a:p>
            <a:r>
              <a:rPr lang="en-GB" dirty="0" smtClean="0"/>
              <a:t>The </a:t>
            </a:r>
            <a:r>
              <a:rPr lang="en-GB" i="1" dirty="0" smtClean="0"/>
              <a:t>Objects</a:t>
            </a:r>
            <a:r>
              <a:rPr lang="en-GB" dirty="0" smtClean="0"/>
              <a:t> of Computer Science</a:t>
            </a:r>
            <a:endParaRPr lang="en-GB" dirty="0"/>
          </a:p>
        </p:txBody>
      </p:sp>
      <p:sp>
        <p:nvSpPr>
          <p:cNvPr id="3" name="Content Placeholder 2"/>
          <p:cNvSpPr>
            <a:spLocks noGrp="1"/>
          </p:cNvSpPr>
          <p:nvPr>
            <p:ph idx="1"/>
          </p:nvPr>
        </p:nvSpPr>
        <p:spPr>
          <a:xfrm>
            <a:off x="457200" y="2571744"/>
            <a:ext cx="8229600" cy="3752856"/>
          </a:xfrm>
        </p:spPr>
        <p:txBody>
          <a:bodyPr>
            <a:normAutofit fontScale="92500" lnSpcReduction="10000"/>
          </a:bodyPr>
          <a:lstStyle/>
          <a:p>
            <a:r>
              <a:rPr lang="en-GB" sz="2300" dirty="0" smtClean="0"/>
              <a:t>Programs</a:t>
            </a:r>
          </a:p>
          <a:p>
            <a:r>
              <a:rPr lang="en-GB" sz="2300" dirty="0" smtClean="0"/>
              <a:t>Algorithms</a:t>
            </a:r>
          </a:p>
          <a:p>
            <a:r>
              <a:rPr lang="en-GB" sz="2300" dirty="0" smtClean="0"/>
              <a:t>Specifications</a:t>
            </a:r>
          </a:p>
          <a:p>
            <a:r>
              <a:rPr lang="en-GB" sz="2300" dirty="0" smtClean="0"/>
              <a:t>Data types</a:t>
            </a:r>
          </a:p>
          <a:p>
            <a:r>
              <a:rPr lang="en-GB" sz="2300" dirty="0" smtClean="0"/>
              <a:t>Software systems</a:t>
            </a:r>
          </a:p>
          <a:p>
            <a:r>
              <a:rPr lang="en-GB" sz="2300" dirty="0" smtClean="0"/>
              <a:t>Processes</a:t>
            </a:r>
          </a:p>
          <a:p>
            <a:r>
              <a:rPr lang="en-GB" sz="2300" dirty="0" smtClean="0"/>
              <a:t>Digital objects</a:t>
            </a:r>
          </a:p>
          <a:p>
            <a:r>
              <a:rPr lang="en-GB" sz="2300" dirty="0" smtClean="0"/>
              <a:t>Programming languages</a:t>
            </a:r>
          </a:p>
          <a:p>
            <a:r>
              <a:rPr lang="en-GB" sz="2300" dirty="0" smtClean="0"/>
              <a:t>Specification languages</a:t>
            </a:r>
          </a:p>
          <a:p>
            <a:r>
              <a:rPr lang="en-GB" sz="2300" dirty="0" smtClean="0"/>
              <a:t>.....</a:t>
            </a:r>
          </a:p>
          <a:p>
            <a:endParaRPr lang="en-GB" sz="2800" dirty="0" smtClean="0"/>
          </a:p>
          <a:p>
            <a:endParaRPr lang="en-GB" dirty="0" smtClean="0"/>
          </a:p>
          <a:p>
            <a:endParaRPr lang="en-GB" dirty="0" smtClean="0"/>
          </a:p>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785794"/>
            <a:ext cx="6829444" cy="632666"/>
          </a:xfrm>
        </p:spPr>
        <p:txBody>
          <a:bodyPr>
            <a:normAutofit fontScale="90000"/>
          </a:bodyPr>
          <a:lstStyle/>
          <a:p>
            <a:pPr algn="ctr"/>
            <a:r>
              <a:rPr lang="en-GB" dirty="0" smtClean="0"/>
              <a:t>Some Questions</a:t>
            </a:r>
            <a:endParaRPr lang="en-GB" dirty="0"/>
          </a:p>
        </p:txBody>
      </p:sp>
      <p:sp>
        <p:nvSpPr>
          <p:cNvPr id="3" name="Content Placeholder 2"/>
          <p:cNvSpPr>
            <a:spLocks noGrp="1"/>
          </p:cNvSpPr>
          <p:nvPr>
            <p:ph idx="1"/>
          </p:nvPr>
        </p:nvSpPr>
        <p:spPr>
          <a:xfrm>
            <a:off x="500034" y="1571612"/>
            <a:ext cx="8229600" cy="4071966"/>
          </a:xfrm>
        </p:spPr>
        <p:txBody>
          <a:bodyPr>
            <a:noAutofit/>
          </a:bodyPr>
          <a:lstStyle/>
          <a:p>
            <a:r>
              <a:rPr lang="en-GB" sz="1800" dirty="0" smtClean="0"/>
              <a:t>What kinds of things are programs? Are they abstract or concrete?  Are programs (literally ) strings of symbols that are well-formed according to some grammar i.e., linguistic objects. </a:t>
            </a:r>
          </a:p>
          <a:p>
            <a:r>
              <a:rPr lang="en-GB" sz="1800" dirty="0" smtClean="0"/>
              <a:t>Are they different to algorithms?</a:t>
            </a:r>
          </a:p>
          <a:p>
            <a:r>
              <a:rPr lang="en-GB" sz="1800" dirty="0" smtClean="0"/>
              <a:t>Are the former linguistic and the latter mathematical objects? What is the difference? What is the relationship between programs and algorithms?</a:t>
            </a:r>
          </a:p>
          <a:p>
            <a:r>
              <a:rPr lang="en-GB" sz="1800" dirty="0" smtClean="0"/>
              <a:t>What are the equality criteria for programs? Are two programs taken to be the same when they encode the same algorithm? But what is the equality criteria for algorithms? </a:t>
            </a:r>
          </a:p>
          <a:p>
            <a:r>
              <a:rPr lang="en-GB" sz="1800" dirty="0" smtClean="0"/>
              <a:t>When are two types taken to be the same? Is it when they are extensionally the same.</a:t>
            </a:r>
          </a:p>
          <a:p>
            <a:r>
              <a:rPr lang="en-GB" sz="1800" dirty="0" smtClean="0"/>
              <a:t>Can these issues can only be sensibly addressed in the context of a programming language?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071546"/>
            <a:ext cx="8229600" cy="571504"/>
          </a:xfrm>
        </p:spPr>
        <p:txBody>
          <a:bodyPr>
            <a:noAutofit/>
          </a:bodyPr>
          <a:lstStyle/>
          <a:p>
            <a:pPr algn="ctr"/>
            <a:r>
              <a:rPr lang="en-GB" sz="4000" dirty="0" smtClean="0"/>
              <a:t>Semantics and Ontological Questions</a:t>
            </a:r>
            <a:endParaRPr lang="en-GB" sz="4000" dirty="0"/>
          </a:p>
        </p:txBody>
      </p:sp>
      <p:sp>
        <p:nvSpPr>
          <p:cNvPr id="3" name="Content Placeholder 2"/>
          <p:cNvSpPr>
            <a:spLocks noGrp="1"/>
          </p:cNvSpPr>
          <p:nvPr>
            <p:ph idx="1"/>
          </p:nvPr>
        </p:nvSpPr>
        <p:spPr>
          <a:xfrm>
            <a:off x="1285852" y="1928802"/>
            <a:ext cx="6786610" cy="4214842"/>
          </a:xfrm>
        </p:spPr>
        <p:txBody>
          <a:bodyPr>
            <a:normAutofit/>
          </a:bodyPr>
          <a:lstStyle/>
          <a:p>
            <a:r>
              <a:rPr lang="en-GB" dirty="0" smtClean="0"/>
              <a:t>A tradition that has its modern origins in Frege and Dummett has it that ontology is determined by semantics. </a:t>
            </a:r>
          </a:p>
          <a:p>
            <a:r>
              <a:rPr lang="en-GB" dirty="0" smtClean="0"/>
              <a:t>Each semantic theory for a programming language generates an ontology and a notion of program equality.</a:t>
            </a:r>
          </a:p>
          <a:p>
            <a:r>
              <a:rPr lang="en-GB" dirty="0" smtClean="0"/>
              <a:t>The criteria for a correct semantics is clearer to articulate (than metaphysical ones)</a:t>
            </a:r>
          </a:p>
          <a:p>
            <a:endParaRPr lang="en-GB"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785794"/>
            <a:ext cx="6357982" cy="775542"/>
          </a:xfrm>
        </p:spPr>
        <p:txBody>
          <a:bodyPr>
            <a:normAutofit fontScale="90000"/>
          </a:bodyPr>
          <a:lstStyle/>
          <a:p>
            <a:pPr algn="ctr"/>
            <a:r>
              <a:rPr lang="en-GB" dirty="0" smtClean="0"/>
              <a:t>Ontological Frameworks</a:t>
            </a:r>
            <a:endParaRPr lang="en-GB" dirty="0"/>
          </a:p>
        </p:txBody>
      </p:sp>
      <p:sp>
        <p:nvSpPr>
          <p:cNvPr id="3" name="Content Placeholder 2"/>
          <p:cNvSpPr>
            <a:spLocks noGrp="1"/>
          </p:cNvSpPr>
          <p:nvPr>
            <p:ph idx="1"/>
          </p:nvPr>
        </p:nvSpPr>
        <p:spPr>
          <a:xfrm>
            <a:off x="285720" y="1785926"/>
            <a:ext cx="8401080" cy="4572032"/>
          </a:xfrm>
        </p:spPr>
        <p:txBody>
          <a:bodyPr>
            <a:normAutofit fontScale="62500" lnSpcReduction="20000"/>
          </a:bodyPr>
          <a:lstStyle/>
          <a:p>
            <a:r>
              <a:rPr lang="en-GB" sz="3800" dirty="0" smtClean="0"/>
              <a:t>Are types abstract mathematical objects? If so which ones: </a:t>
            </a:r>
            <a:r>
              <a:rPr lang="en-GB" sz="3800" i="1" dirty="0" smtClean="0"/>
              <a:t>sets</a:t>
            </a:r>
            <a:r>
              <a:rPr lang="en-GB" sz="3800" dirty="0" smtClean="0"/>
              <a:t> or </a:t>
            </a:r>
            <a:r>
              <a:rPr lang="en-GB" sz="3800" i="1" dirty="0" smtClean="0"/>
              <a:t>categories</a:t>
            </a:r>
            <a:r>
              <a:rPr lang="en-GB" sz="3800" dirty="0" smtClean="0"/>
              <a:t>? Most textbooks implicitly treat them as sets. </a:t>
            </a:r>
          </a:p>
          <a:p>
            <a:r>
              <a:rPr lang="en-GB" sz="3800" dirty="0" smtClean="0"/>
              <a:t>However, the average user does not know or employ these frameworks. In practice, types (e.g. numbers, lists, trees, operations and abstract and polymorphic types) play a sortal role and this is articulated as </a:t>
            </a:r>
            <a:r>
              <a:rPr lang="en-GB" sz="3800" i="1" dirty="0" smtClean="0"/>
              <a:t>type-inference rules e.g. </a:t>
            </a:r>
          </a:p>
          <a:p>
            <a:endParaRPr lang="en-GB" sz="3800" i="1" dirty="0" smtClean="0"/>
          </a:p>
          <a:p>
            <a:pPr marL="542925" indent="-542925">
              <a:buNone/>
            </a:pPr>
            <a:r>
              <a:rPr lang="en-GB" sz="3800" i="1" dirty="0" smtClean="0"/>
              <a:t>                     x:T</a:t>
            </a:r>
            <a:r>
              <a:rPr lang="en-GB" sz="3800" dirty="0" smtClean="0">
                <a:latin typeface="Bell MT" pitchFamily="18" charset="0"/>
                <a:ea typeface="SimSun"/>
              </a:rPr>
              <a:t>├</a:t>
            </a:r>
            <a:r>
              <a:rPr lang="en-GB" sz="3800" i="1" dirty="0" smtClean="0">
                <a:latin typeface="Bell MT" pitchFamily="18" charset="0"/>
              </a:rPr>
              <a:t>t: S                                </a:t>
            </a:r>
            <a:r>
              <a:rPr lang="en-GB" sz="3800" i="1" dirty="0" smtClean="0"/>
              <a:t>s: T</a:t>
            </a:r>
            <a:r>
              <a:rPr lang="en-GB" sz="3800" i="1" dirty="0" smtClean="0">
                <a:sym typeface="Symbol"/>
              </a:rPr>
              <a:t></a:t>
            </a:r>
            <a:r>
              <a:rPr lang="en-GB" sz="3800" i="1" dirty="0" smtClean="0"/>
              <a:t>S   a:T</a:t>
            </a:r>
            <a:endParaRPr lang="en-GB" sz="3800" i="1" dirty="0" smtClean="0">
              <a:latin typeface="Bell MT" pitchFamily="18" charset="0"/>
            </a:endParaRPr>
          </a:p>
          <a:p>
            <a:pPr marL="542925" indent="-542925">
              <a:buNone/>
            </a:pPr>
            <a:r>
              <a:rPr lang="en-GB" sz="3800" dirty="0" smtClean="0">
                <a:latin typeface="Bell MT" pitchFamily="18" charset="0"/>
              </a:rPr>
              <a:t>               ――――――                       ------------------</a:t>
            </a:r>
          </a:p>
          <a:p>
            <a:pPr marL="542925" indent="-542925">
              <a:buNone/>
            </a:pPr>
            <a:r>
              <a:rPr lang="en-GB" sz="3800" dirty="0" smtClean="0"/>
              <a:t>                 </a:t>
            </a:r>
            <a:r>
              <a:rPr lang="el-GR" sz="3800" dirty="0" smtClean="0"/>
              <a:t>λ</a:t>
            </a:r>
            <a:r>
              <a:rPr lang="en-GB" sz="3800" i="1" dirty="0" smtClean="0"/>
              <a:t>x:T</a:t>
            </a:r>
            <a:r>
              <a:rPr lang="en-GB" sz="3800" dirty="0" smtClean="0">
                <a:sym typeface="Symbol"/>
              </a:rPr>
              <a:t></a:t>
            </a:r>
            <a:r>
              <a:rPr lang="en-GB" sz="3800" i="1" dirty="0" smtClean="0">
                <a:sym typeface="Symbol"/>
              </a:rPr>
              <a:t>t</a:t>
            </a:r>
            <a:r>
              <a:rPr lang="en-GB" sz="3800" dirty="0" smtClean="0"/>
              <a:t> :</a:t>
            </a:r>
            <a:r>
              <a:rPr lang="en-GB" sz="3800" i="1" dirty="0" smtClean="0"/>
              <a:t>T</a:t>
            </a:r>
            <a:r>
              <a:rPr lang="en-GB" sz="3800" i="1" dirty="0" smtClean="0">
                <a:sym typeface="Symbol"/>
              </a:rPr>
              <a:t></a:t>
            </a:r>
            <a:r>
              <a:rPr lang="en-GB" sz="3800" i="1" dirty="0" smtClean="0"/>
              <a:t>S                                 sa:S</a:t>
            </a:r>
            <a:br>
              <a:rPr lang="en-GB" sz="3800" i="1" dirty="0" smtClean="0"/>
            </a:br>
            <a:endParaRPr lang="en-GB" sz="3800" i="1" dirty="0" smtClean="0"/>
          </a:p>
          <a:p>
            <a:pPr marL="542925" indent="-542925">
              <a:buNone/>
            </a:pPr>
            <a:r>
              <a:rPr lang="en-GB" sz="3800" dirty="0" smtClean="0"/>
              <a:t>     Here type membership is decidable. </a:t>
            </a:r>
          </a:p>
          <a:p>
            <a:endParaRPr lang="en-GB" sz="3800"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857232"/>
            <a:ext cx="8229600" cy="704104"/>
          </a:xfrm>
        </p:spPr>
        <p:txBody>
          <a:bodyPr>
            <a:normAutofit/>
          </a:bodyPr>
          <a:lstStyle/>
          <a:p>
            <a:pPr algn="ctr"/>
            <a:r>
              <a:rPr lang="en-GB" sz="3600" dirty="0" smtClean="0"/>
              <a:t>What is Computer Science?</a:t>
            </a:r>
            <a:endParaRPr lang="en-GB" sz="3600" dirty="0"/>
          </a:p>
        </p:txBody>
      </p:sp>
      <p:sp>
        <p:nvSpPr>
          <p:cNvPr id="3" name="Content Placeholder 2"/>
          <p:cNvSpPr>
            <a:spLocks noGrp="1"/>
          </p:cNvSpPr>
          <p:nvPr>
            <p:ph idx="1"/>
          </p:nvPr>
        </p:nvSpPr>
        <p:spPr/>
        <p:txBody>
          <a:bodyPr>
            <a:normAutofit fontScale="70000" lnSpcReduction="20000"/>
          </a:bodyPr>
          <a:lstStyle/>
          <a:p>
            <a:r>
              <a:rPr lang="en-GB" dirty="0" smtClean="0"/>
              <a:t>More than programming</a:t>
            </a:r>
          </a:p>
          <a:p>
            <a:r>
              <a:rPr lang="en-GB" dirty="0" smtClean="0"/>
              <a:t>The methodology of programming and system design</a:t>
            </a:r>
          </a:p>
          <a:p>
            <a:r>
              <a:rPr lang="en-GB" dirty="0" smtClean="0"/>
              <a:t>The design and exploration of programming and specification Languages</a:t>
            </a:r>
          </a:p>
          <a:p>
            <a:r>
              <a:rPr lang="en-GB" dirty="0" smtClean="0"/>
              <a:t>The invention and exploration of new computational paradigms</a:t>
            </a:r>
          </a:p>
          <a:p>
            <a:r>
              <a:rPr lang="en-GB" dirty="0" smtClean="0"/>
              <a:t>The semantics of programming languages</a:t>
            </a:r>
          </a:p>
          <a:p>
            <a:r>
              <a:rPr lang="en-GB" dirty="0" smtClean="0"/>
              <a:t>The design of interpreters and compilers</a:t>
            </a:r>
          </a:p>
          <a:p>
            <a:r>
              <a:rPr lang="en-GB" dirty="0" smtClean="0"/>
              <a:t>The relationship between deduction and Computation</a:t>
            </a:r>
          </a:p>
          <a:p>
            <a:r>
              <a:rPr lang="en-GB" dirty="0" smtClean="0"/>
              <a:t>The design of embedded and distributed systems </a:t>
            </a:r>
          </a:p>
          <a:p>
            <a:r>
              <a:rPr lang="en-GB" dirty="0" smtClean="0"/>
              <a:t>The design and exploration of architectural description languages</a:t>
            </a:r>
          </a:p>
          <a:p>
            <a:r>
              <a:rPr lang="en-GB" dirty="0" smtClean="0"/>
              <a:t>Software engineering</a:t>
            </a:r>
          </a:p>
          <a:p>
            <a:r>
              <a:rPr lang="en-GB" dirty="0" smtClean="0"/>
              <a:t>…</a:t>
            </a:r>
          </a:p>
          <a:p>
            <a:r>
              <a:rPr lang="en-GB" dirty="0" smtClean="0"/>
              <a:t>AI, robotics, </a:t>
            </a:r>
          </a:p>
          <a:p>
            <a:r>
              <a:rPr lang="en-GB" dirty="0" smtClean="0"/>
              <a:t>Computational science: computational biology, computational physics,</a:t>
            </a:r>
          </a:p>
          <a:p>
            <a:r>
              <a:rPr lang="en-GB" dirty="0" smtClean="0"/>
              <a:t>Computational finance</a:t>
            </a:r>
          </a:p>
          <a:p>
            <a:endParaRPr lang="en-GB" dirty="0" smtClean="0"/>
          </a:p>
          <a:p>
            <a:endParaRPr lang="en-GB"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Computational Ontology</a:t>
            </a:r>
            <a:endParaRPr lang="en-GB" dirty="0"/>
          </a:p>
        </p:txBody>
      </p:sp>
      <p:sp>
        <p:nvSpPr>
          <p:cNvPr id="3" name="Content Placeholder 2"/>
          <p:cNvSpPr>
            <a:spLocks noGrp="1"/>
          </p:cNvSpPr>
          <p:nvPr>
            <p:ph idx="1"/>
          </p:nvPr>
        </p:nvSpPr>
        <p:spPr/>
        <p:txBody>
          <a:bodyPr/>
          <a:lstStyle/>
          <a:p>
            <a:r>
              <a:rPr lang="en-GB" sz="2800" dirty="0" smtClean="0"/>
              <a:t>Do these remarks argue for a direct axiomatisation of  programming languages?</a:t>
            </a:r>
          </a:p>
          <a:p>
            <a:r>
              <a:rPr lang="en-GB" sz="2800" dirty="0" smtClean="0"/>
              <a:t>This would argue for a new ontological framework in which programs and types are taken as ontologically primitive notions</a:t>
            </a:r>
          </a:p>
          <a:p>
            <a:r>
              <a:rPr lang="en-GB" sz="2800" dirty="0" smtClean="0"/>
              <a:t>And this framework does not supervene on sets or categories of anything else.</a:t>
            </a: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500306"/>
            <a:ext cx="7715304" cy="1428752"/>
          </a:xfrm>
        </p:spPr>
        <p:txBody>
          <a:bodyPr>
            <a:normAutofit fontScale="90000"/>
          </a:bodyPr>
          <a:lstStyle/>
          <a:p>
            <a:pPr algn="ctr"/>
            <a:r>
              <a:rPr lang="en-GB" dirty="0" smtClean="0">
                <a:latin typeface="Arial" pitchFamily="34" charset="0"/>
                <a:cs typeface="Arial" pitchFamily="34" charset="0"/>
              </a:rPr>
              <a:t>VI </a:t>
            </a:r>
            <a:r>
              <a:rPr lang="en-GB" dirty="0" smtClean="0">
                <a:latin typeface="Arial" pitchFamily="34" charset="0"/>
                <a:cs typeface="Arial" pitchFamily="34" charset="0"/>
              </a:rPr>
              <a:t>COMPUTATIONAL KNOWLEDGE</a:t>
            </a:r>
            <a:endParaRPr lang="en-GB" sz="3600" b="1" dirty="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smtClean="0"/>
              <a:t>Kinds of Knowledge</a:t>
            </a:r>
            <a:endParaRPr lang="en-GB" dirty="0"/>
          </a:p>
        </p:txBody>
      </p:sp>
      <p:sp>
        <p:nvSpPr>
          <p:cNvPr id="3" name="Content Placeholder 2"/>
          <p:cNvSpPr>
            <a:spLocks noGrp="1"/>
          </p:cNvSpPr>
          <p:nvPr>
            <p:ph idx="1"/>
          </p:nvPr>
        </p:nvSpPr>
        <p:spPr>
          <a:xfrm>
            <a:off x="457200" y="1935480"/>
            <a:ext cx="8229600" cy="3993850"/>
          </a:xfrm>
        </p:spPr>
        <p:txBody>
          <a:bodyPr>
            <a:noAutofit/>
          </a:bodyPr>
          <a:lstStyle/>
          <a:p>
            <a:r>
              <a:rPr lang="en-GB" sz="3200" i="1" dirty="0" smtClean="0"/>
              <a:t>Theoretical Knowledge </a:t>
            </a:r>
            <a:r>
              <a:rPr lang="en-GB" sz="3200" dirty="0" smtClean="0"/>
              <a:t>is traditionally characterised as knowing that </a:t>
            </a:r>
            <a:r>
              <a:rPr lang="en-GB" sz="3200" i="1" dirty="0" smtClean="0"/>
              <a:t>something is the case </a:t>
            </a:r>
            <a:r>
              <a:rPr lang="en-GB" sz="3200" dirty="0" smtClean="0"/>
              <a:t>e.g. 2+2=4</a:t>
            </a:r>
          </a:p>
          <a:p>
            <a:r>
              <a:rPr lang="en-GB" sz="3200" i="1" dirty="0" smtClean="0"/>
              <a:t>Practical Knowledge </a:t>
            </a:r>
            <a:r>
              <a:rPr lang="en-GB" sz="3200" dirty="0" smtClean="0"/>
              <a:t>is traditionally characterised as knowing </a:t>
            </a:r>
            <a:r>
              <a:rPr lang="en-GB" sz="3200" i="1" dirty="0" smtClean="0"/>
              <a:t>how to do something: </a:t>
            </a:r>
            <a:r>
              <a:rPr lang="en-GB" sz="3200" dirty="0" smtClean="0"/>
              <a:t>I know how to ride a bicycle</a:t>
            </a:r>
          </a:p>
          <a:p>
            <a:r>
              <a:rPr lang="en-GB" sz="3200" dirty="0" smtClean="0"/>
              <a:t>Are these distinct and exhaustive?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857232"/>
            <a:ext cx="6429420" cy="1357322"/>
          </a:xfrm>
        </p:spPr>
        <p:txBody>
          <a:bodyPr>
            <a:normAutofit fontScale="90000"/>
          </a:bodyPr>
          <a:lstStyle/>
          <a:p>
            <a:pPr algn="ctr"/>
            <a:r>
              <a:rPr lang="en-GB" dirty="0" smtClean="0"/>
              <a:t>Knowledge of a Third Kind?</a:t>
            </a:r>
            <a:endParaRPr lang="en-GB" dirty="0"/>
          </a:p>
        </p:txBody>
      </p:sp>
      <p:sp>
        <p:nvSpPr>
          <p:cNvPr id="3" name="Content Placeholder 2"/>
          <p:cNvSpPr>
            <a:spLocks noGrp="1"/>
          </p:cNvSpPr>
          <p:nvPr>
            <p:ph idx="1"/>
          </p:nvPr>
        </p:nvSpPr>
        <p:spPr>
          <a:xfrm>
            <a:off x="457200" y="2143116"/>
            <a:ext cx="8229600" cy="4181484"/>
          </a:xfrm>
        </p:spPr>
        <p:txBody>
          <a:bodyPr>
            <a:normAutofit fontScale="85000" lnSpcReduction="10000"/>
          </a:bodyPr>
          <a:lstStyle/>
          <a:p>
            <a:pPr>
              <a:buNone/>
            </a:pPr>
            <a:endParaRPr lang="en-GB" dirty="0" smtClean="0"/>
          </a:p>
          <a:p>
            <a:pPr marL="514350" indent="-514350"/>
            <a:r>
              <a:rPr lang="en-GB" dirty="0" smtClean="0"/>
              <a:t>Can you do the tango? Silly answer: </a:t>
            </a:r>
            <a:r>
              <a:rPr lang="en-GB" i="1" dirty="0" smtClean="0"/>
              <a:t>I don’t know; I have never tried it</a:t>
            </a:r>
            <a:r>
              <a:rPr lang="en-GB" dirty="0" smtClean="0"/>
              <a:t>. </a:t>
            </a:r>
            <a:br>
              <a:rPr lang="en-GB" dirty="0" smtClean="0"/>
            </a:br>
            <a:r>
              <a:rPr lang="en-GB" dirty="0" smtClean="0"/>
              <a:t>Better: </a:t>
            </a:r>
            <a:r>
              <a:rPr lang="en-GB" i="1" dirty="0" smtClean="0"/>
              <a:t>No. I do not even know exactly what is involved. </a:t>
            </a:r>
          </a:p>
          <a:p>
            <a:r>
              <a:rPr lang="en-GB" dirty="0" smtClean="0"/>
              <a:t>In learning the tango, you are not only learning </a:t>
            </a:r>
            <a:r>
              <a:rPr lang="en-GB" i="1" dirty="0" smtClean="0"/>
              <a:t>how to do it </a:t>
            </a:r>
            <a:r>
              <a:rPr lang="en-GB" dirty="0" smtClean="0"/>
              <a:t>but also </a:t>
            </a:r>
            <a:r>
              <a:rPr lang="en-GB" i="1" dirty="0" smtClean="0"/>
              <a:t>what it is </a:t>
            </a:r>
            <a:r>
              <a:rPr lang="en-GB" dirty="0" smtClean="0"/>
              <a:t>to do it. </a:t>
            </a:r>
          </a:p>
          <a:p>
            <a:r>
              <a:rPr lang="en-GB" dirty="0" smtClean="0"/>
              <a:t>Of course, you may not be able to articulate that knowledge; the best you may be able to do is to demonstrate it.</a:t>
            </a:r>
          </a:p>
          <a:p>
            <a:r>
              <a:rPr lang="en-GB" dirty="0" smtClean="0"/>
              <a:t>Your knowledge lies midway between theoretical and practical knowledge. </a:t>
            </a:r>
          </a:p>
          <a:p>
            <a:r>
              <a:rPr lang="en-GB" sz="2400" dirty="0" smtClean="0"/>
              <a:t>Dummett  argues that knowledge of natural language is of this kind </a:t>
            </a:r>
          </a:p>
          <a:p>
            <a:endParaRPr lang="en-GB" dirty="0" smtClean="0"/>
          </a:p>
          <a:p>
            <a:endParaRPr lang="en-GB" dirty="0" smtClean="0"/>
          </a:p>
          <a:p>
            <a:endParaRPr lang="en-GB" dirty="0" smtClean="0"/>
          </a:p>
          <a:p>
            <a:pPr>
              <a:buNone/>
            </a:pP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1071546"/>
            <a:ext cx="6972320" cy="857248"/>
          </a:xfrm>
        </p:spPr>
        <p:txBody>
          <a:bodyPr>
            <a:normAutofit/>
          </a:bodyPr>
          <a:lstStyle/>
          <a:p>
            <a:pPr algn="ctr"/>
            <a:r>
              <a:rPr lang="en-GB" dirty="0" smtClean="0"/>
              <a:t>Knowing How to Program </a:t>
            </a:r>
            <a:endParaRPr lang="en-GB" dirty="0"/>
          </a:p>
        </p:txBody>
      </p:sp>
      <p:sp>
        <p:nvSpPr>
          <p:cNvPr id="3" name="Content Placeholder 2"/>
          <p:cNvSpPr>
            <a:spLocks noGrp="1"/>
          </p:cNvSpPr>
          <p:nvPr>
            <p:ph idx="1"/>
          </p:nvPr>
        </p:nvSpPr>
        <p:spPr>
          <a:xfrm>
            <a:off x="428596" y="1928802"/>
            <a:ext cx="8229600" cy="3357586"/>
          </a:xfrm>
        </p:spPr>
        <p:txBody>
          <a:bodyPr>
            <a:noAutofit/>
          </a:bodyPr>
          <a:lstStyle/>
          <a:p>
            <a:r>
              <a:rPr lang="en-GB" sz="2400" dirty="0" smtClean="0"/>
              <a:t>Is knowledge of programming and programming languages also of this kind? </a:t>
            </a:r>
          </a:p>
          <a:p>
            <a:r>
              <a:rPr lang="en-GB" sz="2400" dirty="0" smtClean="0"/>
              <a:t>Can you articulate your knowledge of your ability to program in Miranda, C or Java? Is it possible to express the knowledge involved in being able program other than by demonstration?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04" y="2643182"/>
            <a:ext cx="6072230" cy="1857380"/>
          </a:xfrm>
        </p:spPr>
        <p:txBody>
          <a:bodyPr>
            <a:normAutofit fontScale="90000"/>
          </a:bodyPr>
          <a:lstStyle/>
          <a:p>
            <a:pPr algn="ctr"/>
            <a:r>
              <a:rPr lang="en-GB" dirty="0" smtClean="0">
                <a:latin typeface="Arial" pitchFamily="34" charset="0"/>
                <a:cs typeface="Arial" pitchFamily="34" charset="0"/>
              </a:rPr>
              <a:t>VII </a:t>
            </a:r>
            <a:r>
              <a:rPr lang="en-GB" dirty="0" smtClean="0">
                <a:latin typeface="Arial" pitchFamily="34" charset="0"/>
                <a:cs typeface="Arial" pitchFamily="34" charset="0"/>
              </a:rPr>
              <a:t>COMPUTATIONAL THINKING</a:t>
            </a:r>
            <a:endParaRPr lang="en-GB" sz="3600" b="1" dirty="0">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46"/>
            <a:ext cx="8229600" cy="775542"/>
          </a:xfrm>
        </p:spPr>
        <p:txBody>
          <a:bodyPr>
            <a:normAutofit/>
          </a:bodyPr>
          <a:lstStyle/>
          <a:p>
            <a:pPr algn="ctr"/>
            <a:r>
              <a:rPr lang="en-GB" sz="3600" dirty="0" smtClean="0"/>
              <a:t>Thinking like a Computer Scientist</a:t>
            </a:r>
          </a:p>
        </p:txBody>
      </p:sp>
      <p:sp>
        <p:nvSpPr>
          <p:cNvPr id="3" name="Content Placeholder 2"/>
          <p:cNvSpPr>
            <a:spLocks noGrp="1"/>
          </p:cNvSpPr>
          <p:nvPr>
            <p:ph idx="1"/>
          </p:nvPr>
        </p:nvSpPr>
        <p:spPr/>
        <p:txBody>
          <a:bodyPr/>
          <a:lstStyle/>
          <a:p>
            <a:r>
              <a:rPr lang="en-GB" dirty="0" smtClean="0"/>
              <a:t>Approach to problem solving. Think procedurally. Use abstraction. Use type checking. Go for implementable solutions...</a:t>
            </a:r>
          </a:p>
          <a:p>
            <a:r>
              <a:rPr lang="en-GB" dirty="0" smtClean="0"/>
              <a:t>Provides a general set of skills that transcend the ability to write software</a:t>
            </a:r>
          </a:p>
          <a:p>
            <a:r>
              <a:rPr lang="en-GB" dirty="0" smtClean="0"/>
              <a:t>Gaining credibility. E.g. UK RAE and benchmarks</a:t>
            </a:r>
          </a:p>
          <a:p>
            <a:r>
              <a:rPr lang="en-GB" dirty="0" smtClean="0"/>
              <a:t>But is it distinctive? Is it different to mathematical thinking?  How?</a:t>
            </a:r>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smtClean="0"/>
              <a:t>Two Styles of Problem Solving</a:t>
            </a:r>
            <a:endParaRPr lang="en-GB" dirty="0"/>
          </a:p>
        </p:txBody>
      </p:sp>
      <p:sp>
        <p:nvSpPr>
          <p:cNvPr id="4" name="Text Placeholder 3"/>
          <p:cNvSpPr>
            <a:spLocks noGrp="1"/>
          </p:cNvSpPr>
          <p:nvPr>
            <p:ph type="body" idx="1"/>
          </p:nvPr>
        </p:nvSpPr>
        <p:spPr/>
        <p:txBody>
          <a:bodyPr/>
          <a:lstStyle/>
          <a:p>
            <a:r>
              <a:rPr lang="en-GB" dirty="0" smtClean="0"/>
              <a:t>Computational</a:t>
            </a:r>
            <a:endParaRPr lang="en-GB" dirty="0"/>
          </a:p>
        </p:txBody>
      </p:sp>
      <p:sp>
        <p:nvSpPr>
          <p:cNvPr id="5" name="Text Placeholder 4"/>
          <p:cNvSpPr>
            <a:spLocks noGrp="1"/>
          </p:cNvSpPr>
          <p:nvPr>
            <p:ph type="body" sz="half" idx="3"/>
          </p:nvPr>
        </p:nvSpPr>
        <p:spPr>
          <a:xfrm>
            <a:off x="5072066" y="1859757"/>
            <a:ext cx="3614734" cy="654843"/>
          </a:xfrm>
        </p:spPr>
        <p:txBody>
          <a:bodyPr/>
          <a:lstStyle/>
          <a:p>
            <a:r>
              <a:rPr lang="en-GB" dirty="0" smtClean="0"/>
              <a:t>Mathematical</a:t>
            </a:r>
            <a:endParaRPr lang="en-GB" dirty="0"/>
          </a:p>
        </p:txBody>
      </p:sp>
      <p:sp>
        <p:nvSpPr>
          <p:cNvPr id="3" name="Content Placeholder 2"/>
          <p:cNvSpPr>
            <a:spLocks noGrp="1"/>
          </p:cNvSpPr>
          <p:nvPr>
            <p:ph sz="quarter" idx="2"/>
          </p:nvPr>
        </p:nvSpPr>
        <p:spPr/>
        <p:txBody>
          <a:bodyPr>
            <a:noAutofit/>
          </a:bodyPr>
          <a:lstStyle/>
          <a:p>
            <a:r>
              <a:rPr lang="en-GB" sz="1800" dirty="0" smtClean="0"/>
              <a:t>Think procedurally to solve problems</a:t>
            </a:r>
          </a:p>
          <a:p>
            <a:r>
              <a:rPr lang="en-GB" sz="1800" dirty="0" smtClean="0"/>
              <a:t>Specification with implementation as the solution</a:t>
            </a:r>
          </a:p>
          <a:p>
            <a:r>
              <a:rPr lang="en-GB" sz="1800" dirty="0" smtClean="0"/>
              <a:t>Tractability and efficiency as desiderata for solution</a:t>
            </a:r>
          </a:p>
          <a:p>
            <a:r>
              <a:rPr lang="en-GB" sz="1800" dirty="0" smtClean="0"/>
              <a:t>Abstraction, both data and procedural</a:t>
            </a:r>
          </a:p>
          <a:p>
            <a:r>
              <a:rPr lang="en-GB" sz="1800" dirty="0" smtClean="0"/>
              <a:t>Use problem decomposition etc.</a:t>
            </a:r>
          </a:p>
          <a:p>
            <a:r>
              <a:rPr lang="en-GB" sz="1800" dirty="0" smtClean="0"/>
              <a:t>Type-checking, as a generalization of dimensional analysis.</a:t>
            </a:r>
          </a:p>
        </p:txBody>
      </p:sp>
      <p:sp>
        <p:nvSpPr>
          <p:cNvPr id="6" name="Content Placeholder 5"/>
          <p:cNvSpPr>
            <a:spLocks noGrp="1"/>
          </p:cNvSpPr>
          <p:nvPr>
            <p:ph sz="quarter" idx="4"/>
          </p:nvPr>
        </p:nvSpPr>
        <p:spPr>
          <a:xfrm>
            <a:off x="4643438" y="2428868"/>
            <a:ext cx="4041775" cy="3845720"/>
          </a:xfrm>
        </p:spPr>
        <p:txBody>
          <a:bodyPr>
            <a:normAutofit lnSpcReduction="10000"/>
          </a:bodyPr>
          <a:lstStyle/>
          <a:p>
            <a:r>
              <a:rPr lang="en-GB" sz="1900" dirty="0" smtClean="0"/>
              <a:t>Solve Problems any way you can</a:t>
            </a:r>
          </a:p>
          <a:p>
            <a:r>
              <a:rPr lang="en-GB" sz="1900" i="1" dirty="0" smtClean="0"/>
              <a:t>The solution </a:t>
            </a:r>
            <a:r>
              <a:rPr lang="en-GB" sz="1900" dirty="0" smtClean="0"/>
              <a:t>can take non-constructive forms</a:t>
            </a:r>
          </a:p>
          <a:p>
            <a:endParaRPr lang="en-GB" sz="1900" dirty="0" smtClean="0"/>
          </a:p>
          <a:p>
            <a:r>
              <a:rPr lang="en-GB" sz="1900" dirty="0" smtClean="0"/>
              <a:t>Solution does not even have to be computable</a:t>
            </a:r>
          </a:p>
          <a:p>
            <a:r>
              <a:rPr lang="en-GB" sz="1900" dirty="0" smtClean="0"/>
              <a:t>Abstraction is at the heart of mathematics</a:t>
            </a:r>
          </a:p>
          <a:p>
            <a:r>
              <a:rPr lang="en-GB" sz="1900" dirty="0" smtClean="0"/>
              <a:t>Use problem decomposition etc.</a:t>
            </a:r>
          </a:p>
          <a:p>
            <a:r>
              <a:rPr lang="en-GB" sz="1900" dirty="0" smtClean="0"/>
              <a:t>Type-checking not necessarily a part of mathematical problem solving</a:t>
            </a:r>
          </a:p>
          <a:p>
            <a:endParaRPr lang="en-GB"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071546"/>
            <a:ext cx="8572560" cy="785818"/>
          </a:xfrm>
        </p:spPr>
        <p:txBody>
          <a:bodyPr>
            <a:normAutofit fontScale="90000"/>
          </a:bodyPr>
          <a:lstStyle/>
          <a:p>
            <a:pPr algn="ctr"/>
            <a:r>
              <a:rPr lang="en-GB" dirty="0" smtClean="0"/>
              <a:t>Abstraction in Maths and CS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Is there one kind of abstraction? Is this captured by Frege’s principle?</a:t>
            </a:r>
          </a:p>
          <a:p>
            <a:pPr algn="ctr">
              <a:buNone/>
            </a:pPr>
            <a:r>
              <a:rPr lang="en-GB" sz="1900" dirty="0" smtClean="0"/>
              <a:t>The</a:t>
            </a:r>
            <a:r>
              <a:rPr lang="en-GB" sz="1900" i="1" dirty="0" smtClean="0"/>
              <a:t> direction </a:t>
            </a:r>
            <a:r>
              <a:rPr lang="en-GB" sz="1900" dirty="0" smtClean="0"/>
              <a:t>of</a:t>
            </a:r>
            <a:r>
              <a:rPr lang="en-GB" sz="1900" i="1" dirty="0" smtClean="0"/>
              <a:t> A=</a:t>
            </a:r>
            <a:r>
              <a:rPr lang="en-GB" sz="1900" dirty="0" smtClean="0"/>
              <a:t>The </a:t>
            </a:r>
            <a:r>
              <a:rPr lang="en-GB" sz="1900" i="1" dirty="0" smtClean="0"/>
              <a:t>direction </a:t>
            </a:r>
            <a:r>
              <a:rPr lang="en-GB" sz="1900" dirty="0" smtClean="0"/>
              <a:t>of</a:t>
            </a:r>
            <a:r>
              <a:rPr lang="en-GB" sz="1900" i="1" dirty="0" smtClean="0"/>
              <a:t> B</a:t>
            </a:r>
            <a:r>
              <a:rPr lang="en-GB" sz="1900" dirty="0" smtClean="0"/>
              <a:t> </a:t>
            </a:r>
          </a:p>
          <a:p>
            <a:pPr algn="ctr">
              <a:buNone/>
            </a:pPr>
            <a:r>
              <a:rPr lang="en-GB" sz="1900" dirty="0" smtClean="0"/>
              <a:t>iff </a:t>
            </a:r>
          </a:p>
          <a:p>
            <a:pPr algn="ctr">
              <a:buNone/>
            </a:pPr>
            <a:r>
              <a:rPr lang="en-GB" sz="1900" i="1" dirty="0" smtClean="0"/>
              <a:t>A </a:t>
            </a:r>
            <a:r>
              <a:rPr lang="en-GB" sz="1900" dirty="0" smtClean="0"/>
              <a:t>is</a:t>
            </a:r>
            <a:r>
              <a:rPr lang="en-GB" sz="1900" i="1" dirty="0" smtClean="0"/>
              <a:t> </a:t>
            </a:r>
            <a:r>
              <a:rPr lang="en-GB" sz="1900" dirty="0" smtClean="0"/>
              <a:t>parallel to </a:t>
            </a:r>
            <a:r>
              <a:rPr lang="en-GB" sz="1900" i="1" dirty="0" smtClean="0"/>
              <a:t>B</a:t>
            </a:r>
            <a:endParaRPr lang="en-GB" sz="1900" dirty="0" smtClean="0"/>
          </a:p>
          <a:p>
            <a:r>
              <a:rPr lang="en-GB" dirty="0" smtClean="0"/>
              <a:t>How does CS abstraction differ from abstraction in mathematics? </a:t>
            </a:r>
          </a:p>
          <a:p>
            <a:r>
              <a:rPr lang="en-GB" dirty="0" smtClean="0"/>
              <a:t>Is abstraction in CS distinctive because the implementation into lower levels must be (eventually) present?</a:t>
            </a:r>
          </a:p>
          <a:p>
            <a:r>
              <a:rPr lang="en-GB" dirty="0" smtClean="0"/>
              <a:t>In mathematics the examples of the abstraction may involve proof to check that they are instances. However, they are not necessarily algorithmically checkable.</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5918" y="1357298"/>
            <a:ext cx="5572164" cy="642942"/>
          </a:xfrm>
        </p:spPr>
        <p:txBody>
          <a:bodyPr>
            <a:noAutofit/>
          </a:bodyPr>
          <a:lstStyle/>
          <a:p>
            <a:pPr algn="ctr"/>
            <a:r>
              <a:rPr lang="en-GB" sz="4000" dirty="0" smtClean="0"/>
              <a:t>Types in Maths and CS</a:t>
            </a:r>
            <a:endParaRPr lang="en-GB" sz="4000" dirty="0"/>
          </a:p>
        </p:txBody>
      </p:sp>
      <p:sp>
        <p:nvSpPr>
          <p:cNvPr id="3" name="Content Placeholder 2"/>
          <p:cNvSpPr>
            <a:spLocks noGrp="1"/>
          </p:cNvSpPr>
          <p:nvPr>
            <p:ph idx="1"/>
          </p:nvPr>
        </p:nvSpPr>
        <p:spPr>
          <a:xfrm>
            <a:off x="428596" y="2571744"/>
            <a:ext cx="8229600" cy="3714776"/>
          </a:xfrm>
        </p:spPr>
        <p:txBody>
          <a:bodyPr>
            <a:noAutofit/>
          </a:bodyPr>
          <a:lstStyle/>
          <a:p>
            <a:r>
              <a:rPr lang="en-GB" sz="2800" dirty="0" smtClean="0"/>
              <a:t>How are abstract types and polymorphism used in CS?</a:t>
            </a:r>
          </a:p>
          <a:p>
            <a:r>
              <a:rPr lang="en-GB" sz="2800" dirty="0" smtClean="0"/>
              <a:t>Type-checking as a </a:t>
            </a:r>
            <a:r>
              <a:rPr lang="en-GB" sz="2800" i="1" dirty="0" smtClean="0"/>
              <a:t>semantic</a:t>
            </a:r>
            <a:r>
              <a:rPr lang="en-GB" sz="2800" dirty="0" smtClean="0"/>
              <a:t> extension to syntax.</a:t>
            </a:r>
          </a:p>
          <a:p>
            <a:r>
              <a:rPr lang="en-GB" sz="2800" dirty="0" smtClean="0"/>
              <a:t>How are types used in mathematics? Originally to avoid paradox. But functions are typed.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2910" y="642918"/>
            <a:ext cx="7472386" cy="989856"/>
          </a:xfrm>
        </p:spPr>
        <p:txBody>
          <a:bodyPr>
            <a:normAutofit fontScale="90000"/>
          </a:bodyPr>
          <a:lstStyle/>
          <a:p>
            <a:pPr algn="ctr"/>
            <a:r>
              <a:rPr lang="en-GB" sz="3200" dirty="0" smtClean="0"/>
              <a:t>Computer Science, Mathematics, Science and Engineering</a:t>
            </a:r>
          </a:p>
        </p:txBody>
      </p:sp>
      <p:sp>
        <p:nvSpPr>
          <p:cNvPr id="5" name="Content Placeholder 4"/>
          <p:cNvSpPr>
            <a:spLocks noGrp="1"/>
          </p:cNvSpPr>
          <p:nvPr>
            <p:ph idx="1"/>
          </p:nvPr>
        </p:nvSpPr>
        <p:spPr>
          <a:xfrm>
            <a:off x="785786" y="2000240"/>
            <a:ext cx="7758138" cy="3500462"/>
          </a:xfrm>
        </p:spPr>
        <p:txBody>
          <a:bodyPr>
            <a:normAutofit lnSpcReduction="10000"/>
          </a:bodyPr>
          <a:lstStyle/>
          <a:p>
            <a:r>
              <a:rPr lang="en-GB" sz="2400" b="1" i="1" dirty="0" smtClean="0"/>
              <a:t>Mathematics</a:t>
            </a:r>
            <a:r>
              <a:rPr lang="en-GB" sz="2400" dirty="0" smtClean="0"/>
              <a:t> used to build mathematical models of computational artefacts e.g., analysis of algorithms, semantics of programming languages.  Mathematics used in the activity of programming: correctness. </a:t>
            </a:r>
          </a:p>
          <a:p>
            <a:r>
              <a:rPr lang="en-GB" sz="2400" b="1" i="1" dirty="0" smtClean="0"/>
              <a:t>Experimentation</a:t>
            </a:r>
            <a:r>
              <a:rPr lang="en-GB" sz="2400" dirty="0" smtClean="0"/>
              <a:t>: empirical testing to see if a system meets its specification (which acts as a theory)</a:t>
            </a:r>
          </a:p>
          <a:p>
            <a:r>
              <a:rPr lang="en-GB" sz="2400" b="1" i="1" dirty="0" smtClean="0"/>
              <a:t>Engineering</a:t>
            </a:r>
            <a:r>
              <a:rPr lang="en-GB" sz="2400" i="1" dirty="0" smtClean="0"/>
              <a:t> : design methodologies</a:t>
            </a:r>
            <a:endParaRPr lang="en-GB" sz="2400" dirty="0" smtClean="0"/>
          </a:p>
          <a:p>
            <a:r>
              <a:rPr lang="en-GB" sz="2400" dirty="0" smtClean="0"/>
              <a:t>CS involves all these aspects: but is this different to engineering in general?</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14282" y="1571612"/>
            <a:ext cx="8734428" cy="1643066"/>
          </a:xfrm>
        </p:spPr>
        <p:txBody>
          <a:bodyPr>
            <a:normAutofit/>
          </a:bodyPr>
          <a:lstStyle/>
          <a:p>
            <a:pPr algn="ctr"/>
            <a:r>
              <a:rPr lang="en-GB" dirty="0" smtClean="0">
                <a:latin typeface="Arial" pitchFamily="34" charset="0"/>
                <a:cs typeface="Arial" pitchFamily="34" charset="0"/>
              </a:rPr>
              <a:t>VIII </a:t>
            </a:r>
            <a:r>
              <a:rPr lang="en-GB" dirty="0" smtClean="0">
                <a:latin typeface="Arial" pitchFamily="34" charset="0"/>
                <a:cs typeface="Arial" pitchFamily="34" charset="0"/>
              </a:rPr>
              <a:t>LEGAL AND ETHICAL QUESTIONS</a:t>
            </a:r>
            <a:endParaRPr lang="en-GB" dirty="0">
              <a:latin typeface="Arial" pitchFamily="34" charset="0"/>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214422"/>
            <a:ext cx="8001056" cy="1000124"/>
          </a:xfrm>
        </p:spPr>
        <p:txBody>
          <a:bodyPr>
            <a:normAutofit/>
          </a:bodyPr>
          <a:lstStyle/>
          <a:p>
            <a:pPr algn="ctr"/>
            <a:r>
              <a:rPr lang="en-GB" dirty="0" smtClean="0"/>
              <a:t>Legal Questions</a:t>
            </a:r>
            <a:endParaRPr lang="en-GB" dirty="0"/>
          </a:p>
        </p:txBody>
      </p:sp>
      <p:sp>
        <p:nvSpPr>
          <p:cNvPr id="3" name="Content Placeholder 2"/>
          <p:cNvSpPr>
            <a:spLocks noGrp="1"/>
          </p:cNvSpPr>
          <p:nvPr>
            <p:ph idx="1"/>
          </p:nvPr>
        </p:nvSpPr>
        <p:spPr>
          <a:xfrm>
            <a:off x="457200" y="2500306"/>
            <a:ext cx="8229600" cy="2857520"/>
          </a:xfrm>
        </p:spPr>
        <p:txBody>
          <a:bodyPr/>
          <a:lstStyle/>
          <a:p>
            <a:r>
              <a:rPr lang="en-GB" dirty="0" smtClean="0"/>
              <a:t>Identity of programs: semantics and identity revisited.</a:t>
            </a:r>
          </a:p>
          <a:p>
            <a:r>
              <a:rPr lang="en-GB" dirty="0" smtClean="0"/>
              <a:t>The law, algorithms and the </a:t>
            </a:r>
            <a:r>
              <a:rPr lang="en-GB" i="1" dirty="0" smtClean="0"/>
              <a:t>ideas</a:t>
            </a:r>
            <a:r>
              <a:rPr lang="en-GB" dirty="0" smtClean="0"/>
              <a:t> behind/underneath programs</a:t>
            </a:r>
          </a:p>
          <a:p>
            <a:r>
              <a:rPr lang="en-GB" dirty="0" smtClean="0"/>
              <a:t>Copyright and patents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214422"/>
            <a:ext cx="8001056" cy="1000124"/>
          </a:xfrm>
        </p:spPr>
        <p:txBody>
          <a:bodyPr>
            <a:normAutofit/>
          </a:bodyPr>
          <a:lstStyle/>
          <a:p>
            <a:pPr algn="ctr"/>
            <a:r>
              <a:rPr lang="en-GB" dirty="0" smtClean="0"/>
              <a:t>Ethical Questions</a:t>
            </a:r>
            <a:endParaRPr lang="en-GB" dirty="0"/>
          </a:p>
        </p:txBody>
      </p:sp>
      <p:sp>
        <p:nvSpPr>
          <p:cNvPr id="3" name="Content Placeholder 2"/>
          <p:cNvSpPr>
            <a:spLocks noGrp="1"/>
          </p:cNvSpPr>
          <p:nvPr>
            <p:ph idx="1"/>
          </p:nvPr>
        </p:nvSpPr>
        <p:spPr>
          <a:xfrm>
            <a:off x="457200" y="2500306"/>
            <a:ext cx="8229600" cy="3824294"/>
          </a:xfrm>
        </p:spPr>
        <p:txBody>
          <a:bodyPr/>
          <a:lstStyle/>
          <a:p>
            <a:r>
              <a:rPr lang="en-GB" dirty="0" smtClean="0"/>
              <a:t>Obligations and correctness: Safety critical software.</a:t>
            </a:r>
          </a:p>
          <a:p>
            <a:r>
              <a:rPr lang="en-GB" dirty="0" smtClean="0"/>
              <a:t>Any different to the civil engineer?</a:t>
            </a:r>
          </a:p>
          <a:p>
            <a:r>
              <a:rPr lang="en-GB" dirty="0" smtClean="0"/>
              <a:t> The size and complexity of software and correctness proofs: does it mitigate against the obligation to carry out correctness proofs –not feasible in practice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Arial" pitchFamily="34" charset="0"/>
                <a:cs typeface="Arial" pitchFamily="34" charset="0"/>
              </a:rPr>
              <a:t>I</a:t>
            </a:r>
            <a:r>
              <a:rPr lang="en-GB" dirty="0" smtClean="0">
                <a:latin typeface="Arial" pitchFamily="34" charset="0"/>
                <a:cs typeface="Arial" pitchFamily="34" charset="0"/>
              </a:rPr>
              <a:t>X </a:t>
            </a:r>
            <a:r>
              <a:rPr lang="en-GB" dirty="0" smtClean="0">
                <a:latin typeface="Arial" pitchFamily="34" charset="0"/>
                <a:cs typeface="Arial" pitchFamily="34" charset="0"/>
              </a:rPr>
              <a:t>FURTHER ISSUES</a:t>
            </a:r>
            <a:endParaRPr lang="en-GB"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GB" dirty="0" smtClean="0"/>
              <a:t>Issues in the philosophy of mind and computationalism</a:t>
            </a:r>
          </a:p>
          <a:p>
            <a:r>
              <a:rPr lang="en-GB" dirty="0" smtClean="0"/>
              <a:t>Hypercomputation</a:t>
            </a:r>
          </a:p>
          <a:p>
            <a:r>
              <a:rPr lang="en-GB" dirty="0" smtClean="0"/>
              <a:t>The design of programming languages</a:t>
            </a:r>
          </a:p>
          <a:p>
            <a:r>
              <a:rPr lang="en-GB" dirty="0" smtClean="0"/>
              <a:t>Computational paradigms</a:t>
            </a:r>
          </a:p>
          <a:p>
            <a:r>
              <a:rPr lang="en-GB" dirty="0" smtClean="0"/>
              <a:t>..............</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4348" y="928670"/>
            <a:ext cx="7215238" cy="571504"/>
          </a:xfrm>
        </p:spPr>
        <p:txBody>
          <a:bodyPr>
            <a:noAutofit/>
          </a:bodyPr>
          <a:lstStyle/>
          <a:p>
            <a:pPr algn="ctr"/>
            <a:r>
              <a:rPr lang="en-GB" sz="3200" dirty="0" smtClean="0"/>
              <a:t>Lessons and Overlaps</a:t>
            </a:r>
            <a:endParaRPr lang="en-GB" sz="3200" dirty="0"/>
          </a:p>
        </p:txBody>
      </p:sp>
      <p:sp>
        <p:nvSpPr>
          <p:cNvPr id="5" name="Content Placeholder 4"/>
          <p:cNvSpPr>
            <a:spLocks noGrp="1"/>
          </p:cNvSpPr>
          <p:nvPr>
            <p:ph idx="1"/>
          </p:nvPr>
        </p:nvSpPr>
        <p:spPr>
          <a:xfrm>
            <a:off x="457200" y="1935480"/>
            <a:ext cx="8229600" cy="3565222"/>
          </a:xfrm>
        </p:spPr>
        <p:txBody>
          <a:bodyPr>
            <a:normAutofit fontScale="85000" lnSpcReduction="10000"/>
          </a:bodyPr>
          <a:lstStyle/>
          <a:p>
            <a:r>
              <a:rPr lang="en-GB" b="1" dirty="0" smtClean="0"/>
              <a:t>Philosophy of mathematics</a:t>
            </a:r>
            <a:r>
              <a:rPr lang="en-GB" dirty="0" smtClean="0"/>
              <a:t>: the nature of mathematical objects and mathematical knowledge</a:t>
            </a:r>
          </a:p>
          <a:p>
            <a:r>
              <a:rPr lang="en-GB" b="1" dirty="0" smtClean="0"/>
              <a:t>Philosophy of language</a:t>
            </a:r>
            <a:r>
              <a:rPr lang="en-GB" dirty="0" smtClean="0"/>
              <a:t>: theories of meaning and semantics</a:t>
            </a:r>
          </a:p>
          <a:p>
            <a:r>
              <a:rPr lang="en-GB" b="1" dirty="0" smtClean="0"/>
              <a:t>Philosophy of science </a:t>
            </a:r>
            <a:r>
              <a:rPr lang="en-GB" dirty="0" smtClean="0"/>
              <a:t>and the nature of experimentation e.g. computational experiments in evolutionary programming. Specification and testing in software development.</a:t>
            </a:r>
          </a:p>
          <a:p>
            <a:r>
              <a:rPr lang="en-GB" b="1" dirty="0" smtClean="0"/>
              <a:t>Metaphysics</a:t>
            </a:r>
            <a:r>
              <a:rPr lang="en-GB" dirty="0" smtClean="0"/>
              <a:t>: the ontological status of computational artefacts</a:t>
            </a:r>
          </a:p>
          <a:p>
            <a:r>
              <a:rPr lang="en-GB" b="1" dirty="0" smtClean="0"/>
              <a:t>Ethics</a:t>
            </a:r>
            <a:r>
              <a:rPr lang="en-GB" dirty="0" smtClean="0"/>
              <a:t>: computer ethics</a:t>
            </a:r>
          </a:p>
          <a:p>
            <a:r>
              <a:rPr lang="en-GB" b="1" dirty="0" smtClean="0"/>
              <a:t>Philosophy of engineering</a:t>
            </a:r>
            <a:r>
              <a:rPr lang="en-GB" dirty="0" smtClean="0"/>
              <a:t>: the nature of practical knowledge</a:t>
            </a:r>
          </a:p>
          <a:p>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p:spPr>
        <p:txBody>
          <a:bodyPr>
            <a:normAutofit fontScale="90000"/>
          </a:bodyPr>
          <a:lstStyle/>
          <a:p>
            <a:pPr algn="ctr"/>
            <a:r>
              <a:rPr lang="en-GB" dirty="0" smtClean="0"/>
              <a:t>Some Questions</a:t>
            </a:r>
            <a:endParaRPr lang="en-GB" dirty="0"/>
          </a:p>
        </p:txBody>
      </p:sp>
      <p:sp>
        <p:nvSpPr>
          <p:cNvPr id="3" name="Content Placeholder 2"/>
          <p:cNvSpPr>
            <a:spLocks noGrp="1"/>
          </p:cNvSpPr>
          <p:nvPr>
            <p:ph idx="1"/>
          </p:nvPr>
        </p:nvSpPr>
        <p:spPr>
          <a:xfrm>
            <a:off x="357158" y="1357298"/>
            <a:ext cx="8229600" cy="5143536"/>
          </a:xfrm>
        </p:spPr>
        <p:txBody>
          <a:bodyPr>
            <a:noAutofit/>
          </a:bodyPr>
          <a:lstStyle/>
          <a:p>
            <a:r>
              <a:rPr lang="en-GB" sz="1400" dirty="0" smtClean="0"/>
              <a:t>What kinds of things are programs? Are they abstract or concrete? Do programs have a dual existence do they exist in both physical and symbolic forms? What are their equality criteria: when are two programs taken to be the same (legal aspect)?</a:t>
            </a:r>
          </a:p>
          <a:p>
            <a:r>
              <a:rPr lang="en-GB" sz="1400" dirty="0" smtClean="0"/>
              <a:t> What is the relationship between programs and algorithms? Are the former linguistic and the latter mathematical objects? How do the they differ? Many computer scientists will claim “ its syntax all the way down”.</a:t>
            </a:r>
          </a:p>
          <a:p>
            <a:r>
              <a:rPr lang="en-GB" sz="1400" dirty="0" smtClean="0"/>
              <a:t>What kind of things are types/data types? Are they best seen/modelled as </a:t>
            </a:r>
            <a:r>
              <a:rPr lang="en-GB" sz="1400" i="1" dirty="0" smtClean="0"/>
              <a:t>sets</a:t>
            </a:r>
            <a:r>
              <a:rPr lang="en-GB" sz="1400" dirty="0" smtClean="0"/>
              <a:t> or </a:t>
            </a:r>
            <a:r>
              <a:rPr lang="en-GB" sz="1400" i="1" dirty="0" smtClean="0"/>
              <a:t>categories</a:t>
            </a:r>
            <a:r>
              <a:rPr lang="en-GB" sz="1400" dirty="0" smtClean="0"/>
              <a:t> (in both senses) or something else? </a:t>
            </a:r>
          </a:p>
          <a:p>
            <a:r>
              <a:rPr lang="en-GB" sz="1400" dirty="0" smtClean="0"/>
              <a:t>What distinguishes hardware from software? </a:t>
            </a:r>
          </a:p>
          <a:p>
            <a:r>
              <a:rPr lang="en-GB" sz="1400" dirty="0" smtClean="0"/>
              <a:t>What kinds of things are digital objects? What is their identity criteria? Do we need a new ontological category to house them? </a:t>
            </a:r>
          </a:p>
          <a:p>
            <a:r>
              <a:rPr lang="en-GB" sz="1400" dirty="0" smtClean="0"/>
              <a:t>What are the objectives of the various semantic theories of programming languages? What is the difference between operational and denotational semantics? </a:t>
            </a:r>
          </a:p>
          <a:p>
            <a:r>
              <a:rPr lang="en-GB" sz="1400" dirty="0" smtClean="0"/>
              <a:t>What does it mean for a program to be correct? What do correctness proofs establish? </a:t>
            </a:r>
          </a:p>
          <a:p>
            <a:r>
              <a:rPr lang="en-GB" sz="1400" dirty="0" smtClean="0"/>
              <a:t>What is abstraction in computer science? How is it related to abstraction in mathematics? </a:t>
            </a:r>
          </a:p>
          <a:p>
            <a:r>
              <a:rPr lang="en-GB" sz="1400" dirty="0" smtClean="0"/>
              <a:t>What are formal methods? What is the difference between a formal method and informal one? </a:t>
            </a:r>
          </a:p>
          <a:p>
            <a:r>
              <a:rPr lang="en-GB" sz="1400" dirty="0" smtClean="0"/>
              <a:t>How is mathematics used in computer science? Are mathematical models used in a descriptive or normative way?</a:t>
            </a:r>
          </a:p>
          <a:p>
            <a:r>
              <a:rPr lang="en-GB" sz="1400" dirty="0" smtClean="0"/>
              <a:t>Does the Church-Turing thesis apply to physical machines? </a:t>
            </a:r>
          </a:p>
          <a:p>
            <a:r>
              <a:rPr lang="en-GB" sz="1400" dirty="0" smtClean="0"/>
              <a:t>Is there such a thing as computational thinking?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143108" y="1785926"/>
            <a:ext cx="5429288" cy="1143000"/>
          </a:xfrm>
        </p:spPr>
        <p:txBody>
          <a:bodyPr>
            <a:normAutofit/>
          </a:bodyPr>
          <a:lstStyle/>
          <a:p>
            <a:r>
              <a:rPr lang="en-GB" dirty="0" smtClean="0">
                <a:latin typeface="Arial" pitchFamily="34" charset="0"/>
                <a:cs typeface="Arial" pitchFamily="34" charset="0"/>
              </a:rPr>
              <a:t>II</a:t>
            </a:r>
            <a:r>
              <a:rPr lang="en-GB" dirty="0" smtClean="0">
                <a:latin typeface="Arial" pitchFamily="34" charset="0"/>
                <a:cs typeface="Arial" pitchFamily="34" charset="0"/>
              </a:rPr>
              <a:t> </a:t>
            </a:r>
            <a:r>
              <a:rPr lang="en-GB" dirty="0" smtClean="0">
                <a:latin typeface="Arial" pitchFamily="34" charset="0"/>
                <a:cs typeface="Arial" pitchFamily="34" charset="0"/>
              </a:rPr>
              <a:t>SEMANTICS</a:t>
            </a:r>
            <a:endParaRPr lang="en-GB"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28" y="1357298"/>
            <a:ext cx="6072230" cy="632666"/>
          </a:xfrm>
        </p:spPr>
        <p:txBody>
          <a:bodyPr>
            <a:noAutofit/>
          </a:bodyPr>
          <a:lstStyle/>
          <a:p>
            <a:pPr algn="ctr"/>
            <a:r>
              <a:rPr lang="en-GB" sz="4400" dirty="0" smtClean="0"/>
              <a:t>Syntax and Semantics</a:t>
            </a:r>
            <a:endParaRPr lang="en-GB" sz="4400" dirty="0">
              <a:cs typeface="Aharoni" pitchFamily="2" charset="-79"/>
            </a:endParaRPr>
          </a:p>
        </p:txBody>
      </p:sp>
      <p:sp>
        <p:nvSpPr>
          <p:cNvPr id="3" name="Content Placeholder 2"/>
          <p:cNvSpPr>
            <a:spLocks noGrp="1"/>
          </p:cNvSpPr>
          <p:nvPr>
            <p:ph idx="1"/>
          </p:nvPr>
        </p:nvSpPr>
        <p:spPr>
          <a:xfrm>
            <a:off x="428596" y="2143116"/>
            <a:ext cx="7972452" cy="3929090"/>
          </a:xfrm>
        </p:spPr>
        <p:txBody>
          <a:bodyPr>
            <a:normAutofit fontScale="70000" lnSpcReduction="20000"/>
          </a:bodyPr>
          <a:lstStyle/>
          <a:p>
            <a:pPr>
              <a:buNone/>
            </a:pPr>
            <a:r>
              <a:rPr lang="en-GB" sz="2000" dirty="0" smtClean="0"/>
              <a:t> </a:t>
            </a:r>
          </a:p>
          <a:p>
            <a:r>
              <a:rPr lang="en-GB" sz="3200" dirty="0" smtClean="0"/>
              <a:t>A programming language is not completely determined by its grammar; it only pins down what the legal strings of the language are. </a:t>
            </a:r>
          </a:p>
          <a:p>
            <a:r>
              <a:rPr lang="en-GB" sz="3200" dirty="0" smtClean="0"/>
              <a:t>We also need to supply a </a:t>
            </a:r>
            <a:r>
              <a:rPr lang="en-GB" sz="3200" i="1" dirty="0" smtClean="0"/>
              <a:t>semantic</a:t>
            </a:r>
            <a:r>
              <a:rPr lang="en-GB" sz="3200" dirty="0" smtClean="0"/>
              <a:t> account that provides the meaning of the constructs of the language. In the first instance a semantics is </a:t>
            </a:r>
            <a:r>
              <a:rPr lang="en-GB" sz="3200" i="1" dirty="0" smtClean="0"/>
              <a:t>normative</a:t>
            </a:r>
            <a:r>
              <a:rPr lang="en-GB" sz="3200" dirty="0" smtClean="0"/>
              <a:t>. But it is also needed for users of the language. It must facilitate and support </a:t>
            </a:r>
          </a:p>
          <a:p>
            <a:pPr marL="514350" indent="-514350">
              <a:buFont typeface="+mj-lt"/>
              <a:buAutoNum type="arabicPeriod"/>
            </a:pPr>
            <a:r>
              <a:rPr lang="en-GB" sz="3200" dirty="0" smtClean="0"/>
              <a:t>The design and verification of correct programs</a:t>
            </a:r>
          </a:p>
          <a:p>
            <a:pPr marL="514350" indent="-514350">
              <a:buFont typeface="+mj-lt"/>
              <a:buAutoNum type="arabicPeriod"/>
            </a:pPr>
            <a:r>
              <a:rPr lang="en-GB" sz="3200" dirty="0" smtClean="0"/>
              <a:t>The construction of compilers</a:t>
            </a:r>
          </a:p>
          <a:p>
            <a:pPr marL="514350" indent="-514350">
              <a:buFont typeface="+mj-lt"/>
              <a:buAutoNum type="arabicPeriod"/>
            </a:pPr>
            <a:r>
              <a:rPr lang="en-GB" sz="3200" dirty="0" smtClean="0"/>
              <a:t>Proofs of properties of programs and systems</a:t>
            </a:r>
          </a:p>
          <a:p>
            <a:pPr marL="514350" indent="-514350">
              <a:buFont typeface="+mj-lt"/>
              <a:buAutoNum type="arabicPeriod"/>
            </a:pPr>
            <a:r>
              <a:rPr lang="en-GB" sz="3200" dirty="0" smtClean="0"/>
              <a:t>Etc.….</a:t>
            </a:r>
          </a:p>
          <a:p>
            <a:pPr marL="514350" indent="-514350">
              <a:buNone/>
            </a:pPr>
            <a:endParaRPr lang="en-GB" sz="3200" dirty="0" smtClean="0"/>
          </a:p>
          <a:p>
            <a:pPr marL="514350" indent="-514350">
              <a:buNone/>
            </a:pPr>
            <a:endParaRPr lang="en-GB" sz="3200" dirty="0" smtClean="0"/>
          </a:p>
          <a:p>
            <a:pPr>
              <a:buNone/>
            </a:pPr>
            <a:endParaRPr lang="en-GB" sz="32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5655</TotalTime>
  <Words>3565</Words>
  <Application>Microsoft Office PowerPoint</Application>
  <PresentationFormat>On-screen Show (4:3)</PresentationFormat>
  <Paragraphs>349</Paragraphs>
  <Slides>53</Slides>
  <Notes>20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Flow</vt:lpstr>
      <vt:lpstr>TOWARDS A PHILOSOPHY OF COMPUTER SCIENCE</vt:lpstr>
      <vt:lpstr>OUTLINE</vt:lpstr>
      <vt:lpstr>I  THE DISCIPLINE of COMPUTER SCIENCE</vt:lpstr>
      <vt:lpstr>What is Computer Science?</vt:lpstr>
      <vt:lpstr>Computer Science, Mathematics, Science and Engineering</vt:lpstr>
      <vt:lpstr>Lessons and Overlaps</vt:lpstr>
      <vt:lpstr>Some Questions</vt:lpstr>
      <vt:lpstr>II SEMANTICS</vt:lpstr>
      <vt:lpstr>Syntax and Semantics</vt:lpstr>
      <vt:lpstr>Approaches to Semantics</vt:lpstr>
      <vt:lpstr>Machine Semantics</vt:lpstr>
      <vt:lpstr>Natural Language</vt:lpstr>
      <vt:lpstr>Metacircular Interpreters</vt:lpstr>
      <vt:lpstr>Logical Requirements</vt:lpstr>
      <vt:lpstr>Mathematical Accounts</vt:lpstr>
      <vt:lpstr>Operational Semantics</vt:lpstr>
      <vt:lpstr>Denotational Semantics</vt:lpstr>
      <vt:lpstr>Infinite Regress Challenge</vt:lpstr>
      <vt:lpstr>Axiomatic</vt:lpstr>
      <vt:lpstr>Criteria For An Adequate Semantic Theory</vt:lpstr>
      <vt:lpstr>III LOGIC and COMPUTATION</vt:lpstr>
      <vt:lpstr>Logical Questions</vt:lpstr>
      <vt:lpstr>The Development of Programs and Systems</vt:lpstr>
      <vt:lpstr>Functional Specifications</vt:lpstr>
      <vt:lpstr>   Correctness</vt:lpstr>
      <vt:lpstr>Proofs of Correctness</vt:lpstr>
      <vt:lpstr>Two Philosophical Concerns </vt:lpstr>
      <vt:lpstr>The Epistemological Challenge</vt:lpstr>
      <vt:lpstr>The Empirical Challenge</vt:lpstr>
      <vt:lpstr>Physical Correctness</vt:lpstr>
      <vt:lpstr>IV COMPUTABILITY</vt:lpstr>
      <vt:lpstr> Turing Machines</vt:lpstr>
      <vt:lpstr>Gandy Machines</vt:lpstr>
      <vt:lpstr>A Infinite Speed-up machine</vt:lpstr>
      <vt:lpstr>V ONTOLOGY</vt:lpstr>
      <vt:lpstr>The Objects of Computer Science</vt:lpstr>
      <vt:lpstr>Some Questions</vt:lpstr>
      <vt:lpstr>Semantics and Ontological Questions</vt:lpstr>
      <vt:lpstr>Ontological Frameworks</vt:lpstr>
      <vt:lpstr>Computational Ontology</vt:lpstr>
      <vt:lpstr>VI COMPUTATIONAL KNOWLEDGE</vt:lpstr>
      <vt:lpstr>Kinds of Knowledge</vt:lpstr>
      <vt:lpstr>Knowledge of a Third Kind?</vt:lpstr>
      <vt:lpstr>Knowing How to Program </vt:lpstr>
      <vt:lpstr>VII COMPUTATIONAL THINKING</vt:lpstr>
      <vt:lpstr>Thinking like a Computer Scientist</vt:lpstr>
      <vt:lpstr>Two Styles of Problem Solving</vt:lpstr>
      <vt:lpstr>Abstraction in Maths and CS</vt:lpstr>
      <vt:lpstr>Types in Maths and CS</vt:lpstr>
      <vt:lpstr>VIII LEGAL AND ETHICAL QUESTIONS</vt:lpstr>
      <vt:lpstr>Legal Questions</vt:lpstr>
      <vt:lpstr>Ethical Questions</vt:lpstr>
      <vt:lpstr>IX FURTHER ISSUES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 PHILOSOPHY OF COMPUTER SCIENCE</dc:title>
  <dc:creator>Raymond</dc:creator>
  <cp:lastModifiedBy>turnr</cp:lastModifiedBy>
  <cp:revision>510</cp:revision>
  <dcterms:created xsi:type="dcterms:W3CDTF">2008-11-29T10:11:16Z</dcterms:created>
  <dcterms:modified xsi:type="dcterms:W3CDTF">2009-02-04T11:30:44Z</dcterms:modified>
</cp:coreProperties>
</file>